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76" r:id="rId10"/>
    <p:sldId id="275" r:id="rId11"/>
    <p:sldId id="265" r:id="rId12"/>
    <p:sldId id="266" r:id="rId13"/>
    <p:sldId id="267" r:id="rId14"/>
    <p:sldId id="268" r:id="rId15"/>
    <p:sldId id="269" r:id="rId16"/>
    <p:sldId id="274" r:id="rId17"/>
    <p:sldId id="272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78" autoAdjust="0"/>
    <p:restoredTop sz="86462" autoAdjust="0"/>
  </p:normalViewPr>
  <p:slideViewPr>
    <p:cSldViewPr>
      <p:cViewPr varScale="1">
        <p:scale>
          <a:sx n="112" d="100"/>
          <a:sy n="112" d="100"/>
        </p:scale>
        <p:origin x="-23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17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2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116</c:v>
                </c:pt>
                <c:pt idx="1">
                  <c:v>123</c:v>
                </c:pt>
                <c:pt idx="2">
                  <c:v>108</c:v>
                </c:pt>
                <c:pt idx="3">
                  <c:v>180</c:v>
                </c:pt>
                <c:pt idx="4">
                  <c:v>105</c:v>
                </c:pt>
                <c:pt idx="5">
                  <c:v>115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Лист1!$E$2:$E$7</c:f>
            </c:numRef>
          </c:val>
          <c:shape val="box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Лист1!$F$2:$F$7</c:f>
            </c:numRef>
          </c:val>
          <c:shape val="box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Лист1!$G$2:$G$7</c:f>
            </c:numRef>
          </c:val>
          <c:shape val="box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2019-2020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88</c:v>
                </c:pt>
                <c:pt idx="1">
                  <c:v>110</c:v>
                </c:pt>
                <c:pt idx="2">
                  <c:v>135</c:v>
                </c:pt>
                <c:pt idx="3">
                  <c:v>110</c:v>
                </c:pt>
                <c:pt idx="4">
                  <c:v>119</c:v>
                </c:pt>
                <c:pt idx="5">
                  <c:v>104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2020-2021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104</c:v>
                </c:pt>
                <c:pt idx="1">
                  <c:v>81</c:v>
                </c:pt>
                <c:pt idx="2">
                  <c:v>101</c:v>
                </c:pt>
                <c:pt idx="3">
                  <c:v>98</c:v>
                </c:pt>
                <c:pt idx="4">
                  <c:v>72</c:v>
                </c:pt>
                <c:pt idx="5">
                  <c:v>119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2021-2022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Лист1!$J$2:$J$7</c:f>
              <c:numCache>
                <c:formatCode>General</c:formatCode>
                <c:ptCount val="6"/>
                <c:pt idx="0">
                  <c:v>183</c:v>
                </c:pt>
                <c:pt idx="1">
                  <c:v>104</c:v>
                </c:pt>
                <c:pt idx="2">
                  <c:v>81</c:v>
                </c:pt>
                <c:pt idx="3">
                  <c:v>99</c:v>
                </c:pt>
                <c:pt idx="4">
                  <c:v>49</c:v>
                </c:pt>
                <c:pt idx="5">
                  <c:v>69</c:v>
                </c:pt>
              </c:numCache>
            </c:numRef>
          </c:val>
        </c:ser>
        <c:dLbls>
          <c:showVal val="1"/>
        </c:dLbls>
        <c:shape val="cylinder"/>
        <c:axId val="120242560"/>
        <c:axId val="120244096"/>
        <c:axId val="0"/>
      </c:bar3DChart>
      <c:catAx>
        <c:axId val="12024256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0244096"/>
        <c:crosses val="autoZero"/>
        <c:auto val="1"/>
        <c:lblAlgn val="ctr"/>
        <c:lblOffset val="100"/>
      </c:catAx>
      <c:valAx>
        <c:axId val="1202440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0242560"/>
        <c:crosses val="autoZero"/>
        <c:crossBetween val="between"/>
      </c:valAx>
    </c:plotArea>
    <c:legend>
      <c:legendPos val="t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3.9249326607398251E-2"/>
          <c:w val="0.69351953647303766"/>
          <c:h val="0.668065116749742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Якість,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35.5</c:v>
                </c:pt>
                <c:pt idx="1">
                  <c:v>44.2</c:v>
                </c:pt>
                <c:pt idx="2">
                  <c:v>56.8</c:v>
                </c:pt>
                <c:pt idx="3">
                  <c:v>47.5</c:v>
                </c:pt>
                <c:pt idx="4">
                  <c:v>73.5</c:v>
                </c:pt>
                <c:pt idx="5">
                  <c:v>73.900000000000006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23190272"/>
        <c:axId val="123196160"/>
        <c:axId val="0"/>
      </c:bar3DChart>
      <c:catAx>
        <c:axId val="1231902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96160"/>
        <c:crosses val="autoZero"/>
        <c:auto val="1"/>
        <c:lblAlgn val="ctr"/>
        <c:lblOffset val="100"/>
      </c:catAx>
      <c:valAx>
        <c:axId val="123196160"/>
        <c:scaling>
          <c:orientation val="minMax"/>
        </c:scaling>
        <c:axPos val="l"/>
        <c:majorGridlines/>
        <c:numFmt formatCode="General" sourceLinked="1"/>
        <c:tickLblPos val="nextTo"/>
        <c:crossAx val="12319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83018867924523"/>
          <c:y val="0.2283772536364084"/>
          <c:w val="0.17917446639924725"/>
          <c:h val="4.7602024143812385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5133615124355587"/>
          <c:y val="4.4861391929187595E-2"/>
          <c:w val="0.62669781447030437"/>
          <c:h val="0.580065723029551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Успішність,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95.6</c:v>
                </c:pt>
                <c:pt idx="1">
                  <c:v>98.3</c:v>
                </c:pt>
                <c:pt idx="2">
                  <c:v>100</c:v>
                </c:pt>
                <c:pt idx="3">
                  <c:v>98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23226752"/>
        <c:axId val="123240832"/>
        <c:axId val="0"/>
      </c:bar3DChart>
      <c:catAx>
        <c:axId val="1232267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40832"/>
        <c:crosses val="autoZero"/>
        <c:auto val="1"/>
        <c:lblAlgn val="ctr"/>
        <c:lblOffset val="100"/>
      </c:catAx>
      <c:valAx>
        <c:axId val="123240832"/>
        <c:scaling>
          <c:orientation val="minMax"/>
        </c:scaling>
        <c:axPos val="l"/>
        <c:majorGridlines/>
        <c:numFmt formatCode="General" sourceLinked="1"/>
        <c:tickLblPos val="nextTo"/>
        <c:crossAx val="12322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99371069182772"/>
          <c:y val="0.38921197544036618"/>
          <c:w val="0.2338377769609922"/>
          <c:h val="4.646103005491381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</c:v>
                </c:pt>
                <c:pt idx="1">
                  <c:v>102</c:v>
                </c:pt>
                <c:pt idx="2">
                  <c:v>94</c:v>
                </c:pt>
                <c:pt idx="3">
                  <c:v>105</c:v>
                </c:pt>
                <c:pt idx="4">
                  <c:v>87</c:v>
                </c:pt>
                <c:pt idx="5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4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Лист1!$E$2:$E$7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5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Лист1!$F$2:$F$7</c:f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54</c:v>
                </c:pt>
                <c:pt idx="1">
                  <c:v>75</c:v>
                </c:pt>
                <c:pt idx="2">
                  <c:v>46</c:v>
                </c:pt>
                <c:pt idx="3">
                  <c:v>102</c:v>
                </c:pt>
                <c:pt idx="4">
                  <c:v>72</c:v>
                </c:pt>
                <c:pt idx="5">
                  <c:v>88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20</c:v>
                </c:pt>
                <c:pt idx="1">
                  <c:v>61</c:v>
                </c:pt>
                <c:pt idx="2">
                  <c:v>34</c:v>
                </c:pt>
                <c:pt idx="3">
                  <c:v>50</c:v>
                </c:pt>
                <c:pt idx="4">
                  <c:v>57</c:v>
                </c:pt>
                <c:pt idx="5">
                  <c:v>73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0</c:v>
                </c:pt>
                <c:pt idx="1">
                  <c:v>49</c:v>
                </c:pt>
                <c:pt idx="2">
                  <c:v>37</c:v>
                </c:pt>
                <c:pt idx="3">
                  <c:v>38</c:v>
                </c:pt>
                <c:pt idx="4">
                  <c:v>42</c:v>
                </c:pt>
                <c:pt idx="5">
                  <c:v>57</c:v>
                </c:pt>
              </c:numCache>
            </c:numRef>
          </c:val>
        </c:ser>
        <c:dLbls>
          <c:showVal val="1"/>
        </c:dLbls>
        <c:shape val="cylinder"/>
        <c:axId val="155345664"/>
        <c:axId val="155347200"/>
        <c:axId val="0"/>
      </c:bar3DChart>
      <c:catAx>
        <c:axId val="15534566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347200"/>
        <c:crosses val="autoZero"/>
        <c:auto val="1"/>
        <c:lblAlgn val="ctr"/>
        <c:lblOffset val="100"/>
      </c:catAx>
      <c:valAx>
        <c:axId val="155347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34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5.4303802306824002E-2"/>
          <c:w val="0.67606670628435594"/>
          <c:h val="0.688798604849402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10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5517312"/>
        <c:axId val="155518848"/>
        <c:axId val="0"/>
      </c:bar3DChart>
      <c:catAx>
        <c:axId val="1555173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518848"/>
        <c:crosses val="autoZero"/>
        <c:auto val="1"/>
        <c:lblAlgn val="ctr"/>
        <c:lblOffset val="100"/>
      </c:catAx>
      <c:valAx>
        <c:axId val="155518848"/>
        <c:scaling>
          <c:orientation val="minMax"/>
        </c:scaling>
        <c:axPos val="l"/>
        <c:majorGridlines/>
        <c:numFmt formatCode="General" sourceLinked="1"/>
        <c:tickLblPos val="nextTo"/>
        <c:crossAx val="155517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3.0831228624715063E-2"/>
          <c:w val="0.65421136037240624"/>
          <c:h val="0.675470833499968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2.6</c:v>
                </c:pt>
                <c:pt idx="4">
                  <c:v>23.8</c:v>
                </c:pt>
                <c:pt idx="5">
                  <c:v>21.1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5541504"/>
        <c:axId val="155543040"/>
        <c:axId val="0"/>
      </c:bar3DChart>
      <c:catAx>
        <c:axId val="1555415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543040"/>
        <c:crosses val="autoZero"/>
        <c:auto val="1"/>
        <c:lblAlgn val="ctr"/>
        <c:lblOffset val="100"/>
      </c:catAx>
      <c:valAx>
        <c:axId val="155543040"/>
        <c:scaling>
          <c:orientation val="minMax"/>
        </c:scaling>
        <c:axPos val="l"/>
        <c:majorGridlines/>
        <c:numFmt formatCode="General" sourceLinked="1"/>
        <c:tickLblPos val="nextTo"/>
        <c:crossAx val="15554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6918238993774"/>
          <c:y val="0.19850228559093497"/>
          <c:w val="0.23430817610062893"/>
          <c:h val="0.10913368050070266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3.0831228624715063E-2"/>
          <c:w val="0.67606670628435594"/>
          <c:h val="0.72630134183598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19</c:v>
                </c:pt>
                <c:pt idx="2">
                  <c:v>3</c:v>
                </c:pt>
                <c:pt idx="3">
                  <c:v>10</c:v>
                </c:pt>
                <c:pt idx="4">
                  <c:v>26</c:v>
                </c:pt>
                <c:pt idx="5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5680128"/>
        <c:axId val="155686016"/>
        <c:axId val="0"/>
      </c:bar3DChart>
      <c:catAx>
        <c:axId val="1556801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686016"/>
        <c:crosses val="autoZero"/>
        <c:auto val="1"/>
        <c:lblAlgn val="ctr"/>
        <c:lblOffset val="100"/>
      </c:catAx>
      <c:valAx>
        <c:axId val="155686016"/>
        <c:scaling>
          <c:orientation val="minMax"/>
        </c:scaling>
        <c:axPos val="l"/>
        <c:majorGridlines/>
        <c:numFmt formatCode="General" sourceLinked="1"/>
        <c:tickLblPos val="nextTo"/>
        <c:crossAx val="15568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13268640445715"/>
          <c:y val="0.86182726175736646"/>
          <c:w val="0.29086731359554291"/>
          <c:h val="4.7028810371594065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3.0831228624715063E-2"/>
          <c:w val="0.65421136037240624"/>
          <c:h val="0.7007251274480187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38.800000000000011</c:v>
                </c:pt>
                <c:pt idx="2">
                  <c:v>8.1</c:v>
                </c:pt>
                <c:pt idx="3">
                  <c:v>26.3</c:v>
                </c:pt>
                <c:pt idx="4">
                  <c:v>61.9</c:v>
                </c:pt>
                <c:pt idx="5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5712512"/>
        <c:axId val="158143232"/>
        <c:axId val="0"/>
      </c:bar3DChart>
      <c:catAx>
        <c:axId val="1557125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143232"/>
        <c:crosses val="autoZero"/>
        <c:auto val="1"/>
        <c:lblAlgn val="ctr"/>
        <c:lblOffset val="100"/>
      </c:catAx>
      <c:valAx>
        <c:axId val="158143232"/>
        <c:scaling>
          <c:orientation val="minMax"/>
        </c:scaling>
        <c:axPos val="l"/>
        <c:majorGridlines/>
        <c:numFmt formatCode="General" sourceLinked="1"/>
        <c:tickLblPos val="nextTo"/>
        <c:crossAx val="15571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10062893081762"/>
          <c:y val="0.30755863448287296"/>
          <c:w val="0.26889937106918238"/>
          <c:h val="0.10913368050070266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4.4861391929187595E-2"/>
          <c:w val="0.67606670628435594"/>
          <c:h val="0.691296415812502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28</c:v>
                </c:pt>
                <c:pt idx="2">
                  <c:v>31</c:v>
                </c:pt>
                <c:pt idx="3">
                  <c:v>25</c:v>
                </c:pt>
                <c:pt idx="4">
                  <c:v>6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8198784"/>
        <c:axId val="158274304"/>
        <c:axId val="0"/>
      </c:bar3DChart>
      <c:catAx>
        <c:axId val="1581987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274304"/>
        <c:crosses val="autoZero"/>
        <c:auto val="1"/>
        <c:lblAlgn val="ctr"/>
        <c:lblOffset val="100"/>
      </c:catAx>
      <c:valAx>
        <c:axId val="158274304"/>
        <c:scaling>
          <c:orientation val="minMax"/>
        </c:scaling>
        <c:axPos val="l"/>
        <c:majorGridlines/>
        <c:numFmt formatCode="General" sourceLinked="1"/>
        <c:tickLblPos val="nextTo"/>
        <c:crossAx val="15819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81132075471701"/>
          <c:y val="0.46081596336514741"/>
          <c:w val="0.25018867924528515"/>
          <c:h val="4.7602024143812385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3.0831228624715063E-2"/>
          <c:w val="0.66993463081265781"/>
          <c:h val="0.676228462318411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57.1</c:v>
                </c:pt>
                <c:pt idx="2">
                  <c:v>83.8</c:v>
                </c:pt>
                <c:pt idx="3">
                  <c:v>65.8</c:v>
                </c:pt>
                <c:pt idx="4">
                  <c:v>14.3</c:v>
                </c:pt>
                <c:pt idx="5">
                  <c:v>15.8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8325376"/>
        <c:axId val="158335360"/>
        <c:axId val="0"/>
      </c:bar3DChart>
      <c:catAx>
        <c:axId val="1583253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335360"/>
        <c:crosses val="autoZero"/>
        <c:auto val="1"/>
        <c:lblAlgn val="ctr"/>
        <c:lblOffset val="100"/>
      </c:catAx>
      <c:valAx>
        <c:axId val="158335360"/>
        <c:scaling>
          <c:orientation val="minMax"/>
        </c:scaling>
        <c:axPos val="l"/>
        <c:majorGridlines/>
        <c:numFmt formatCode="General" sourceLinked="1"/>
        <c:tickLblPos val="nextTo"/>
        <c:crossAx val="15832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82389937106963"/>
          <c:y val="0.2935284711784012"/>
          <c:w val="0.25317610062893076"/>
          <c:h val="0.10913368050070266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446788491061271"/>
          <c:y val="4.4861391929187595E-2"/>
          <c:w val="0.66194720942901453"/>
          <c:h val="0.678276866160862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36050176"/>
        <c:axId val="136051712"/>
        <c:axId val="0"/>
      </c:bar3DChart>
      <c:catAx>
        <c:axId val="1360501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051712"/>
        <c:crosses val="autoZero"/>
        <c:auto val="1"/>
        <c:lblAlgn val="ctr"/>
        <c:lblOffset val="100"/>
      </c:catAx>
      <c:valAx>
        <c:axId val="136051712"/>
        <c:scaling>
          <c:orientation val="minMax"/>
        </c:scaling>
        <c:axPos val="l"/>
        <c:majorGridlines/>
        <c:numFmt formatCode="General" sourceLinked="1"/>
        <c:tickLblPos val="nextTo"/>
        <c:crossAx val="136050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81132075471701"/>
          <c:y val="0.51043369112827452"/>
          <c:w val="0.25018867924528515"/>
          <c:h val="4.7602024143812385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83"/>
          <c:y val="4.4861391929187609E-2"/>
          <c:w val="0.67606670628435594"/>
          <c:h val="0.6982410152270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15</c:v>
                </c:pt>
                <c:pt idx="2">
                  <c:v>13</c:v>
                </c:pt>
                <c:pt idx="3">
                  <c:v>16</c:v>
                </c:pt>
                <c:pt idx="4">
                  <c:v>14</c:v>
                </c:pt>
                <c:pt idx="5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21684736"/>
        <c:axId val="121686272"/>
        <c:axId val="0"/>
      </c:bar3DChart>
      <c:catAx>
        <c:axId val="1216847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686272"/>
        <c:crosses val="autoZero"/>
        <c:auto val="1"/>
        <c:lblAlgn val="ctr"/>
        <c:lblOffset val="100"/>
      </c:catAx>
      <c:valAx>
        <c:axId val="121686272"/>
        <c:scaling>
          <c:orientation val="minMax"/>
        </c:scaling>
        <c:axPos val="l"/>
        <c:majorGridlines/>
        <c:numFmt formatCode="General" sourceLinked="1"/>
        <c:tickLblPos val="nextTo"/>
        <c:crossAx val="121684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76357334402366"/>
          <c:y val="0.90853214925017689"/>
          <c:w val="0.34380910666399411"/>
          <c:h val="5.4348539000680103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446788491061271"/>
          <c:y val="4.4861391929187595E-2"/>
          <c:w val="0.62122393898875861"/>
          <c:h val="0.678276866160862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2.7</c:v>
                </c:pt>
                <c:pt idx="3">
                  <c:v>2.6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1034880"/>
        <c:axId val="155266048"/>
        <c:axId val="0"/>
      </c:bar3DChart>
      <c:catAx>
        <c:axId val="1510348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266048"/>
        <c:crosses val="autoZero"/>
        <c:auto val="1"/>
        <c:lblAlgn val="ctr"/>
        <c:lblOffset val="100"/>
      </c:catAx>
      <c:valAx>
        <c:axId val="155266048"/>
        <c:scaling>
          <c:orientation val="minMax"/>
        </c:scaling>
        <c:axPos val="l"/>
        <c:majorGridlines/>
        <c:numFmt formatCode="General" sourceLinked="1"/>
        <c:tickLblPos val="nextTo"/>
        <c:crossAx val="15103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08805031446565"/>
          <c:y val="0.38893358164881342"/>
          <c:w val="0.29091194968553458"/>
          <c:h val="0.10913368050070266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446788491061271"/>
          <c:y val="4.4861391929187609E-2"/>
          <c:w val="0.66194720942901475"/>
          <c:h val="0.678276866160862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8676864"/>
        <c:axId val="158678400"/>
        <c:axId val="0"/>
      </c:bar3DChart>
      <c:catAx>
        <c:axId val="1586768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678400"/>
        <c:crosses val="autoZero"/>
        <c:auto val="1"/>
        <c:lblAlgn val="ctr"/>
        <c:lblOffset val="100"/>
      </c:catAx>
      <c:valAx>
        <c:axId val="158678400"/>
        <c:scaling>
          <c:orientation val="minMax"/>
        </c:scaling>
        <c:axPos val="l"/>
        <c:majorGridlines/>
        <c:numFmt formatCode="General" sourceLinked="1"/>
        <c:tickLblPos val="nextTo"/>
        <c:crossAx val="158676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81132075471701"/>
          <c:y val="0.51043369112827452"/>
          <c:w val="0.25018867924528526"/>
          <c:h val="4.7602024143812406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446788491061271"/>
          <c:y val="4.4861391929187609E-2"/>
          <c:w val="0.62122393898875861"/>
          <c:h val="0.678276866160862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5.4</c:v>
                </c:pt>
                <c:pt idx="3">
                  <c:v>5.3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8718208"/>
        <c:axId val="158814208"/>
        <c:axId val="0"/>
      </c:bar3DChart>
      <c:catAx>
        <c:axId val="1587182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814208"/>
        <c:crosses val="autoZero"/>
        <c:auto val="1"/>
        <c:lblAlgn val="ctr"/>
        <c:lblOffset val="100"/>
      </c:catAx>
      <c:valAx>
        <c:axId val="158814208"/>
        <c:scaling>
          <c:orientation val="minMax"/>
        </c:scaling>
        <c:axPos val="l"/>
        <c:majorGridlines/>
        <c:numFmt formatCode="General" sourceLinked="1"/>
        <c:tickLblPos val="nextTo"/>
        <c:crossAx val="15871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08805031446565"/>
          <c:y val="0.38893358164881348"/>
          <c:w val="0.29091194968553458"/>
          <c:h val="0.10913368050070267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3.0831228624715063E-2"/>
          <c:w val="0.59289060565542562"/>
          <c:h val="0.72630134183598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Якість,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40.800000000000011</c:v>
                </c:pt>
                <c:pt idx="2">
                  <c:v>8.1</c:v>
                </c:pt>
                <c:pt idx="3">
                  <c:v>28.9</c:v>
                </c:pt>
                <c:pt idx="4">
                  <c:v>85.7</c:v>
                </c:pt>
                <c:pt idx="5">
                  <c:v>78.900000000000006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60247808"/>
        <c:axId val="160249344"/>
        <c:axId val="0"/>
      </c:bar3DChart>
      <c:catAx>
        <c:axId val="1602478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249344"/>
        <c:crosses val="autoZero"/>
        <c:auto val="1"/>
        <c:lblAlgn val="ctr"/>
        <c:lblOffset val="100"/>
      </c:catAx>
      <c:valAx>
        <c:axId val="160249344"/>
        <c:scaling>
          <c:orientation val="minMax"/>
        </c:scaling>
        <c:axPos val="l"/>
        <c:majorGridlines/>
        <c:numFmt formatCode="General" sourceLinked="1"/>
        <c:tickLblPos val="nextTo"/>
        <c:crossAx val="1602478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5904348041400629"/>
          <c:y val="4.4861391929187595E-2"/>
          <c:w val="0.58881815480611821"/>
          <c:h val="0.71227117853151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Успішність,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94.6</c:v>
                </c:pt>
                <c:pt idx="3">
                  <c:v>94.7</c:v>
                </c:pt>
                <c:pt idx="4">
                  <c:v>100</c:v>
                </c:pt>
                <c:pt idx="5">
                  <c:v>94.7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60276480"/>
        <c:axId val="160278016"/>
        <c:axId val="0"/>
      </c:bar3DChart>
      <c:catAx>
        <c:axId val="1602764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278016"/>
        <c:crosses val="autoZero"/>
        <c:auto val="1"/>
        <c:lblAlgn val="ctr"/>
        <c:lblOffset val="100"/>
      </c:catAx>
      <c:valAx>
        <c:axId val="160278016"/>
        <c:scaling>
          <c:orientation val="minMax"/>
        </c:scaling>
        <c:axPos val="l"/>
        <c:majorGridlines/>
        <c:numFmt formatCode="General" sourceLinked="1"/>
        <c:tickLblPos val="nextTo"/>
        <c:crossAx val="16027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25786163522007"/>
          <c:y val="0.29291600483698182"/>
          <c:w val="0.24574679344327344"/>
          <c:h val="4.7602024143812385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403163787497526"/>
          <c:y val="4.4861391929187609E-2"/>
          <c:w val="0.5535520747924233"/>
          <c:h val="0.6982410152270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14.4</c:v>
                </c:pt>
                <c:pt idx="2">
                  <c:v>16</c:v>
                </c:pt>
                <c:pt idx="3">
                  <c:v>14.1</c:v>
                </c:pt>
                <c:pt idx="4">
                  <c:v>28.6</c:v>
                </c:pt>
                <c:pt idx="5">
                  <c:v>46.4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23039104"/>
        <c:axId val="123044992"/>
        <c:axId val="0"/>
      </c:bar3DChart>
      <c:catAx>
        <c:axId val="1230391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44992"/>
        <c:crosses val="autoZero"/>
        <c:auto val="1"/>
        <c:lblAlgn val="ctr"/>
        <c:lblOffset val="100"/>
      </c:catAx>
      <c:valAx>
        <c:axId val="123044992"/>
        <c:scaling>
          <c:orientation val="minMax"/>
        </c:scaling>
        <c:axPos val="l"/>
        <c:majorGridlines/>
        <c:numFmt formatCode="General" sourceLinked="1"/>
        <c:tickLblPos val="nextTo"/>
        <c:crossAx val="12303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49860046933766"/>
          <c:y val="0.86689639220414505"/>
          <c:w val="0.25359424920127793"/>
          <c:h val="0.10913368050070266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88"/>
          <c:y val="4.486139192918763E-2"/>
          <c:w val="0.69823455004385204"/>
          <c:h val="0.6982410152270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22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23081088"/>
        <c:axId val="123082624"/>
        <c:axId val="0"/>
      </c:bar3DChart>
      <c:catAx>
        <c:axId val="1230810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82624"/>
        <c:crosses val="autoZero"/>
        <c:auto val="1"/>
        <c:lblAlgn val="ctr"/>
        <c:lblOffset val="100"/>
      </c:catAx>
      <c:valAx>
        <c:axId val="123082624"/>
        <c:scaling>
          <c:orientation val="minMax"/>
        </c:scaling>
        <c:axPos val="l"/>
        <c:majorGridlines/>
        <c:numFmt formatCode="General" sourceLinked="1"/>
        <c:tickLblPos val="nextTo"/>
        <c:crossAx val="12308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24953234062815"/>
          <c:y val="0.82288412797578225"/>
          <c:w val="0.2563504225653529"/>
          <c:h val="0.1068797056766947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88"/>
          <c:y val="6.9358057058796566E-2"/>
          <c:w val="0.64939047376704662"/>
          <c:h val="0.673744350097430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33.300000000000011</c:v>
                </c:pt>
                <c:pt idx="1">
                  <c:v>29.8</c:v>
                </c:pt>
                <c:pt idx="2">
                  <c:v>40.700000000000003</c:v>
                </c:pt>
                <c:pt idx="3">
                  <c:v>31.3</c:v>
                </c:pt>
                <c:pt idx="4">
                  <c:v>44.9</c:v>
                </c:pt>
                <c:pt idx="5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25181952"/>
        <c:axId val="125183488"/>
        <c:axId val="0"/>
      </c:bar3DChart>
      <c:catAx>
        <c:axId val="1251819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183488"/>
        <c:crosses val="autoZero"/>
        <c:auto val="1"/>
        <c:lblAlgn val="ctr"/>
        <c:lblOffset val="100"/>
      </c:catAx>
      <c:valAx>
        <c:axId val="125183488"/>
        <c:scaling>
          <c:orientation val="minMax"/>
        </c:scaling>
        <c:axPos val="l"/>
        <c:majorGridlines/>
        <c:numFmt formatCode="General" sourceLinked="1"/>
        <c:tickLblPos val="nextTo"/>
        <c:crossAx val="125181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91729103640669"/>
          <c:y val="0.53194125988184571"/>
          <c:w val="0.25708270896359336"/>
          <c:h val="0.10330930274194708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921631258356863"/>
          <c:y val="3.6289934358247858E-2"/>
          <c:w val="0.67463576486901644"/>
          <c:h val="0.72630134183598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108</c:v>
                </c:pt>
                <c:pt idx="1">
                  <c:v>55</c:v>
                </c:pt>
                <c:pt idx="2">
                  <c:v>33</c:v>
                </c:pt>
                <c:pt idx="3">
                  <c:v>49</c:v>
                </c:pt>
                <c:pt idx="4">
                  <c:v>13</c:v>
                </c:pt>
                <c:pt idx="5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35958528"/>
        <c:axId val="135960064"/>
        <c:axId val="0"/>
      </c:bar3DChart>
      <c:catAx>
        <c:axId val="1359585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960064"/>
        <c:crosses val="autoZero"/>
        <c:auto val="1"/>
        <c:lblAlgn val="ctr"/>
        <c:lblOffset val="100"/>
      </c:catAx>
      <c:valAx>
        <c:axId val="135960064"/>
        <c:scaling>
          <c:orientation val="minMax"/>
        </c:scaling>
        <c:axPos val="l"/>
        <c:majorGridlines/>
        <c:numFmt formatCode="General" sourceLinked="1"/>
        <c:tickLblPos val="nextTo"/>
        <c:crossAx val="1359585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403163787497526"/>
          <c:y val="3.0831228624715063E-2"/>
          <c:w val="0.65463070296964465"/>
          <c:h val="0.721446905332632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</c:v>
                </c:pt>
                <c:pt idx="1">
                  <c:v>52.9</c:v>
                </c:pt>
                <c:pt idx="2">
                  <c:v>40.700000000000003</c:v>
                </c:pt>
                <c:pt idx="3">
                  <c:v>49.5</c:v>
                </c:pt>
                <c:pt idx="4">
                  <c:v>26.5</c:v>
                </c:pt>
                <c:pt idx="5">
                  <c:v>35.6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21724288"/>
        <c:axId val="121730176"/>
        <c:axId val="0"/>
      </c:bar3DChart>
      <c:catAx>
        <c:axId val="1217242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730176"/>
        <c:crosses val="autoZero"/>
        <c:auto val="1"/>
        <c:lblAlgn val="ctr"/>
        <c:lblOffset val="100"/>
      </c:catAx>
      <c:valAx>
        <c:axId val="121730176"/>
        <c:scaling>
          <c:orientation val="minMax"/>
        </c:scaling>
        <c:axPos val="l"/>
        <c:majorGridlines/>
        <c:numFmt formatCode="General" sourceLinked="1"/>
        <c:tickLblPos val="nextTo"/>
        <c:crossAx val="12172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2452830188734"/>
          <c:y val="0.29352847117840147"/>
          <c:w val="0.23575470986834046"/>
          <c:h val="0.10913368050070266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3.0831228624715063E-2"/>
          <c:w val="0.67606670628435594"/>
          <c:h val="0.72630134183598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23002240"/>
        <c:axId val="120140928"/>
        <c:axId val="0"/>
      </c:bar3DChart>
      <c:catAx>
        <c:axId val="1230022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140928"/>
        <c:crosses val="autoZero"/>
        <c:auto val="1"/>
        <c:lblAlgn val="ctr"/>
        <c:lblOffset val="100"/>
      </c:catAx>
      <c:valAx>
        <c:axId val="120140928"/>
        <c:scaling>
          <c:orientation val="minMax"/>
        </c:scaling>
        <c:axPos val="l"/>
        <c:majorGridlines/>
        <c:numFmt formatCode="General" sourceLinked="1"/>
        <c:tickLblPos val="nextTo"/>
        <c:crossAx val="1230022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78946539248629"/>
          <c:y val="3.8491697788956898E-2"/>
          <c:w val="0.65221273464606622"/>
          <c:h val="0.715834840010844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7.7</c:v>
                </c:pt>
                <c:pt idx="1">
                  <c:v>7.8</c:v>
                </c:pt>
                <c:pt idx="2">
                  <c:v>9.8000000000000007</c:v>
                </c:pt>
                <c:pt idx="3">
                  <c:v>7.1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23149312"/>
        <c:axId val="123155200"/>
        <c:axId val="0"/>
      </c:bar3DChart>
      <c:catAx>
        <c:axId val="1231493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55200"/>
        <c:crosses val="autoZero"/>
        <c:auto val="1"/>
        <c:lblAlgn val="ctr"/>
        <c:lblOffset val="100"/>
      </c:catAx>
      <c:valAx>
        <c:axId val="123155200"/>
        <c:scaling>
          <c:orientation val="minMax"/>
        </c:scaling>
        <c:axPos val="l"/>
        <c:majorGridlines/>
        <c:numFmt formatCode="General" sourceLinked="1"/>
        <c:tickLblPos val="nextTo"/>
        <c:crossAx val="12314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82389937106963"/>
          <c:y val="0.38893358164881353"/>
          <c:w val="0.25317610873046481"/>
          <c:h val="0.10913368050070266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33286-4F8F-4756-B802-6E376B6464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53C719-1FAA-4985-813B-58DE2B913D23}">
      <dgm:prSet custT="1"/>
      <dgm:spPr/>
      <dgm:t>
        <a:bodyPr/>
        <a:lstStyle/>
        <a:p>
          <a:pPr rtl="0"/>
          <a:r>
            <a:rPr lang="uk-UA" sz="2000" b="0" i="0" dirty="0" smtClean="0">
              <a:solidFill>
                <a:srgbClr val="FF0000"/>
              </a:solidFill>
            </a:rPr>
            <a:t>За неуспішність було відраховано з числа студентів 10 осіб:</a:t>
          </a:r>
          <a:br>
            <a:rPr lang="uk-UA" sz="2000" b="0" i="0" dirty="0" smtClean="0">
              <a:solidFill>
                <a:srgbClr val="FF0000"/>
              </a:solidFill>
            </a:rPr>
          </a:br>
          <a:r>
            <a:rPr lang="uk-UA" sz="2000" b="0" i="0" dirty="0" smtClean="0">
              <a:solidFill>
                <a:srgbClr val="FF0000"/>
              </a:solidFill>
            </a:rPr>
            <a:t/>
          </a:r>
          <a:br>
            <a:rPr lang="uk-UA" sz="2000" b="0" i="0" dirty="0" smtClean="0">
              <a:solidFill>
                <a:srgbClr val="FF0000"/>
              </a:solidFill>
            </a:rPr>
          </a:br>
          <a:r>
            <a:rPr lang="uk-UA" sz="2000" b="0" i="0" dirty="0" smtClean="0">
              <a:solidFill>
                <a:srgbClr val="FF0000"/>
              </a:solidFill>
            </a:rPr>
            <a:t>ЕК-11 – Максимович Оксана Володимирівна (держзамовлення);</a:t>
          </a:r>
          <a:br>
            <a:rPr lang="uk-UA" sz="2000" b="0" i="0" dirty="0" smtClean="0">
              <a:solidFill>
                <a:srgbClr val="FF0000"/>
              </a:solidFill>
            </a:rPr>
          </a:br>
          <a:r>
            <a:rPr lang="uk-UA" sz="2000" b="0" i="0" dirty="0" smtClean="0">
              <a:solidFill>
                <a:srgbClr val="FF0000"/>
              </a:solidFill>
            </a:rPr>
            <a:t>Х-11 – </a:t>
          </a:r>
          <a:r>
            <a:rPr lang="uk-UA" sz="2000" b="0" i="0" dirty="0" err="1" smtClean="0">
              <a:solidFill>
                <a:srgbClr val="FF0000"/>
              </a:solidFill>
            </a:rPr>
            <a:t>Копко</a:t>
          </a:r>
          <a:r>
            <a:rPr lang="uk-UA" sz="2000" b="0" i="0" dirty="0" smtClean="0">
              <a:solidFill>
                <a:srgbClr val="FF0000"/>
              </a:solidFill>
            </a:rPr>
            <a:t> Тетяна Іванівна (держзамовлення);</a:t>
          </a:r>
        </a:p>
        <a:p>
          <a:pPr rtl="0"/>
          <a:r>
            <a:rPr lang="uk-UA" sz="2000" b="0" i="0" dirty="0" smtClean="0">
              <a:solidFill>
                <a:srgbClr val="FF0000"/>
              </a:solidFill>
            </a:rPr>
            <a:t>Х-21 – </a:t>
          </a:r>
          <a:r>
            <a:rPr lang="uk-UA" sz="2000" b="0" i="0" dirty="0" err="1" smtClean="0">
              <a:solidFill>
                <a:srgbClr val="FF0000"/>
              </a:solidFill>
            </a:rPr>
            <a:t>Дмищук</a:t>
          </a:r>
          <a:r>
            <a:rPr lang="uk-UA" sz="2000" b="0" i="0" dirty="0" smtClean="0">
              <a:solidFill>
                <a:srgbClr val="FF0000"/>
              </a:solidFill>
            </a:rPr>
            <a:t> Михайло Віталійович (держзамовлення);</a:t>
          </a:r>
        </a:p>
        <a:p>
          <a:pPr rtl="0"/>
          <a:r>
            <a:rPr lang="uk-UA" sz="2000" b="0" i="0" dirty="0" smtClean="0">
              <a:solidFill>
                <a:srgbClr val="FF0000"/>
              </a:solidFill>
            </a:rPr>
            <a:t>Г-11 – Бранець Владислав Андрійович (держзамовлення);</a:t>
          </a:r>
        </a:p>
        <a:p>
          <a:pPr rtl="0"/>
          <a:r>
            <a:rPr lang="uk-UA" sz="2000" b="0" i="0" dirty="0" smtClean="0">
              <a:solidFill>
                <a:srgbClr val="FF0000"/>
              </a:solidFill>
            </a:rPr>
            <a:t>Г-11 – </a:t>
          </a:r>
          <a:r>
            <a:rPr lang="uk-UA" sz="2000" b="0" i="0" dirty="0" err="1" smtClean="0">
              <a:solidFill>
                <a:srgbClr val="FF0000"/>
              </a:solidFill>
            </a:rPr>
            <a:t>Пронюк</a:t>
          </a:r>
          <a:r>
            <a:rPr lang="uk-UA" sz="2000" b="0" i="0" dirty="0" smtClean="0">
              <a:solidFill>
                <a:srgbClr val="FF0000"/>
              </a:solidFill>
            </a:rPr>
            <a:t> Євген Володимирович (держзамовлення);</a:t>
          </a:r>
        </a:p>
        <a:p>
          <a:pPr rtl="0"/>
          <a:r>
            <a:rPr lang="uk-UA" sz="2000" b="0" i="0" dirty="0" smtClean="0">
              <a:solidFill>
                <a:srgbClr val="FF0000"/>
              </a:solidFill>
            </a:rPr>
            <a:t>Г-11 – </a:t>
          </a:r>
          <a:r>
            <a:rPr lang="uk-UA" sz="2000" b="0" i="0" dirty="0" err="1" smtClean="0">
              <a:solidFill>
                <a:srgbClr val="FF0000"/>
              </a:solidFill>
            </a:rPr>
            <a:t>Железняков</a:t>
          </a:r>
          <a:r>
            <a:rPr lang="uk-UA" sz="2000" b="0" i="0" dirty="0" smtClean="0">
              <a:solidFill>
                <a:srgbClr val="FF0000"/>
              </a:solidFill>
            </a:rPr>
            <a:t> Богдан Ігорович (контракт);</a:t>
          </a:r>
        </a:p>
        <a:p>
          <a:pPr rtl="0"/>
          <a:r>
            <a:rPr lang="uk-UA" sz="2000" b="0" i="0" dirty="0" smtClean="0">
              <a:solidFill>
                <a:srgbClr val="FF0000"/>
              </a:solidFill>
            </a:rPr>
            <a:t>Г-11 – Лукашук Аліна Миколаївна (контракт);</a:t>
          </a:r>
        </a:p>
        <a:p>
          <a:pPr rtl="0"/>
          <a:r>
            <a:rPr lang="uk-UA" sz="2000" b="0" i="0" dirty="0" smtClean="0">
              <a:solidFill>
                <a:srgbClr val="FF0000"/>
              </a:solidFill>
            </a:rPr>
            <a:t>Г-11 – Романів Микола Васильович (контракт);</a:t>
          </a:r>
        </a:p>
        <a:p>
          <a:pPr rtl="0"/>
          <a:r>
            <a:rPr lang="uk-UA" sz="2000" b="0" i="0" dirty="0" smtClean="0">
              <a:solidFill>
                <a:srgbClr val="FF0000"/>
              </a:solidFill>
            </a:rPr>
            <a:t>ЛГ-11 – </a:t>
          </a:r>
          <a:r>
            <a:rPr lang="uk-UA" sz="2000" b="0" i="0" dirty="0" err="1" smtClean="0">
              <a:solidFill>
                <a:srgbClr val="FF0000"/>
              </a:solidFill>
            </a:rPr>
            <a:t>Князевич</a:t>
          </a:r>
          <a:r>
            <a:rPr lang="uk-UA" sz="2000" b="0" i="0" dirty="0" smtClean="0">
              <a:solidFill>
                <a:srgbClr val="FF0000"/>
              </a:solidFill>
            </a:rPr>
            <a:t> Микола Миколайович (держзамовлення);</a:t>
          </a:r>
        </a:p>
        <a:p>
          <a:pPr rtl="0"/>
          <a:r>
            <a:rPr lang="uk-UA" sz="2000" b="0" i="0" dirty="0" smtClean="0">
              <a:solidFill>
                <a:srgbClr val="FF0000"/>
              </a:solidFill>
            </a:rPr>
            <a:t>БХ-41 – </a:t>
          </a:r>
          <a:r>
            <a:rPr lang="uk-UA" sz="2000" b="0" i="0" dirty="0" err="1" smtClean="0">
              <a:solidFill>
                <a:srgbClr val="FF0000"/>
              </a:solidFill>
            </a:rPr>
            <a:t>Лавринович</a:t>
          </a:r>
          <a:r>
            <a:rPr lang="uk-UA" sz="2000" b="0" i="0" dirty="0" smtClean="0">
              <a:solidFill>
                <a:srgbClr val="FF0000"/>
              </a:solidFill>
            </a:rPr>
            <a:t> Уляна Миколаївна (контракт).</a:t>
          </a:r>
        </a:p>
        <a:p>
          <a:pPr rtl="0"/>
          <a:endParaRPr lang="uk-UA" sz="2000" b="0" i="0" dirty="0" smtClean="0">
            <a:solidFill>
              <a:srgbClr val="FF0000"/>
            </a:solidFill>
          </a:endParaRPr>
        </a:p>
        <a:p>
          <a:pPr rtl="0"/>
          <a:r>
            <a:rPr lang="uk-UA" sz="2000" b="0" i="0" dirty="0" smtClean="0">
              <a:solidFill>
                <a:srgbClr val="FF0000"/>
              </a:solidFill>
            </a:rPr>
            <a:t>За власним бажанням під час навчального семестру відраховано з числа студентів 6 </a:t>
          </a:r>
          <a:r>
            <a:rPr lang="uk-UA" sz="2000" b="0" i="0" dirty="0" err="1" smtClean="0">
              <a:solidFill>
                <a:srgbClr val="FF0000"/>
              </a:solidFill>
            </a:rPr>
            <a:t>студентів</a:t>
          </a:r>
          <a:r>
            <a:rPr lang="uk-UA" sz="2000" b="0" i="0" dirty="0" smtClean="0">
              <a:solidFill>
                <a:srgbClr val="FF0000"/>
              </a:solidFill>
            </a:rPr>
            <a:t> держзамовлення, по одному студенту з груп Х-21, БЛД-11, Х-11, ЛГ-21, </a:t>
          </a:r>
          <a:r>
            <a:rPr lang="uk-UA" sz="2000" b="0" i="0" dirty="0" err="1" smtClean="0">
              <a:solidFill>
                <a:srgbClr val="FF0000"/>
              </a:solidFill>
            </a:rPr>
            <a:t>СОГ</a:t>
          </a:r>
          <a:r>
            <a:rPr lang="uk-UA" sz="2000" b="0" i="0" dirty="0" smtClean="0">
              <a:solidFill>
                <a:srgbClr val="FF0000"/>
              </a:solidFill>
            </a:rPr>
            <a:t>-11, БХ-11.</a:t>
          </a:r>
          <a:endParaRPr lang="uk-UA" sz="1800" dirty="0">
            <a:solidFill>
              <a:schemeClr val="bg1"/>
            </a:solidFill>
          </a:endParaRPr>
        </a:p>
      </dgm:t>
    </dgm:pt>
    <dgm:pt modelId="{12653BAC-CB94-459C-8729-1E93DA563D94}" type="parTrans" cxnId="{23403E73-8B58-4B04-8D9B-2FDF59166CAB}">
      <dgm:prSet/>
      <dgm:spPr/>
      <dgm:t>
        <a:bodyPr/>
        <a:lstStyle/>
        <a:p>
          <a:endParaRPr lang="uk-UA"/>
        </a:p>
      </dgm:t>
    </dgm:pt>
    <dgm:pt modelId="{4A8467C2-9058-46D5-AF01-29E728F386EF}" type="sibTrans" cxnId="{23403E73-8B58-4B04-8D9B-2FDF59166CAB}">
      <dgm:prSet/>
      <dgm:spPr/>
      <dgm:t>
        <a:bodyPr/>
        <a:lstStyle/>
        <a:p>
          <a:endParaRPr lang="uk-UA"/>
        </a:p>
      </dgm:t>
    </dgm:pt>
    <dgm:pt modelId="{7B6775AD-A224-4EBD-9137-C640C59A5EAA}" type="pres">
      <dgm:prSet presAssocID="{62A33286-4F8F-4756-B802-6E376B6464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A0B47E5-C5E5-4C1B-88E9-0E3C8D371A01}" type="pres">
      <dgm:prSet presAssocID="{9D53C719-1FAA-4985-813B-58DE2B913D23}" presName="hierRoot1" presStyleCnt="0">
        <dgm:presLayoutVars>
          <dgm:hierBranch val="init"/>
        </dgm:presLayoutVars>
      </dgm:prSet>
      <dgm:spPr/>
    </dgm:pt>
    <dgm:pt modelId="{736DA4C1-0CD8-483E-A038-4548C763BFBF}" type="pres">
      <dgm:prSet presAssocID="{9D53C719-1FAA-4985-813B-58DE2B913D23}" presName="rootComposite1" presStyleCnt="0"/>
      <dgm:spPr/>
    </dgm:pt>
    <dgm:pt modelId="{CBBF994C-1A65-491E-AF17-DFB1DC0EBC05}" type="pres">
      <dgm:prSet presAssocID="{9D53C719-1FAA-4985-813B-58DE2B913D23}" presName="rootText1" presStyleLbl="node0" presStyleIdx="0" presStyleCnt="1" custScaleY="143533" custLinFactNeighborX="114" custLinFactNeighborY="-175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DD2388-C928-440D-8F67-DC0B468E5EAD}" type="pres">
      <dgm:prSet presAssocID="{9D53C719-1FAA-4985-813B-58DE2B913D2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4B5982C2-7824-45AB-B669-111F5E29E90C}" type="pres">
      <dgm:prSet presAssocID="{9D53C719-1FAA-4985-813B-58DE2B913D23}" presName="hierChild2" presStyleCnt="0"/>
      <dgm:spPr/>
    </dgm:pt>
    <dgm:pt modelId="{D4F8387A-AB79-473F-9A35-B881ADB649C3}" type="pres">
      <dgm:prSet presAssocID="{9D53C719-1FAA-4985-813B-58DE2B913D23}" presName="hierChild3" presStyleCnt="0"/>
      <dgm:spPr/>
    </dgm:pt>
  </dgm:ptLst>
  <dgm:cxnLst>
    <dgm:cxn modelId="{EE1A533D-D426-417A-B402-B2875642EF1C}" type="presOf" srcId="{62A33286-4F8F-4756-B802-6E376B646480}" destId="{7B6775AD-A224-4EBD-9137-C640C59A5EAA}" srcOrd="0" destOrd="0" presId="urn:microsoft.com/office/officeart/2005/8/layout/orgChart1"/>
    <dgm:cxn modelId="{23403E73-8B58-4B04-8D9B-2FDF59166CAB}" srcId="{62A33286-4F8F-4756-B802-6E376B646480}" destId="{9D53C719-1FAA-4985-813B-58DE2B913D23}" srcOrd="0" destOrd="0" parTransId="{12653BAC-CB94-459C-8729-1E93DA563D94}" sibTransId="{4A8467C2-9058-46D5-AF01-29E728F386EF}"/>
    <dgm:cxn modelId="{F0006FEA-D30F-4AF2-BB1D-4818EC25C109}" type="presOf" srcId="{9D53C719-1FAA-4985-813B-58DE2B913D23}" destId="{EADD2388-C928-440D-8F67-DC0B468E5EAD}" srcOrd="1" destOrd="0" presId="urn:microsoft.com/office/officeart/2005/8/layout/orgChart1"/>
    <dgm:cxn modelId="{56CBB287-40C8-4557-B5A5-2B4024BBFDAC}" type="presOf" srcId="{9D53C719-1FAA-4985-813B-58DE2B913D23}" destId="{CBBF994C-1A65-491E-AF17-DFB1DC0EBC05}" srcOrd="0" destOrd="0" presId="urn:microsoft.com/office/officeart/2005/8/layout/orgChart1"/>
    <dgm:cxn modelId="{B3866FB8-B047-49C7-97D8-1683FF83A7C6}" type="presParOf" srcId="{7B6775AD-A224-4EBD-9137-C640C59A5EAA}" destId="{CA0B47E5-C5E5-4C1B-88E9-0E3C8D371A01}" srcOrd="0" destOrd="0" presId="urn:microsoft.com/office/officeart/2005/8/layout/orgChart1"/>
    <dgm:cxn modelId="{02F1875B-C10D-43F5-87E1-6C05CBA04B01}" type="presParOf" srcId="{CA0B47E5-C5E5-4C1B-88E9-0E3C8D371A01}" destId="{736DA4C1-0CD8-483E-A038-4548C763BFBF}" srcOrd="0" destOrd="0" presId="urn:microsoft.com/office/officeart/2005/8/layout/orgChart1"/>
    <dgm:cxn modelId="{B0E3A020-02F3-4375-98F9-32F6571BD6D0}" type="presParOf" srcId="{736DA4C1-0CD8-483E-A038-4548C763BFBF}" destId="{CBBF994C-1A65-491E-AF17-DFB1DC0EBC05}" srcOrd="0" destOrd="0" presId="urn:microsoft.com/office/officeart/2005/8/layout/orgChart1"/>
    <dgm:cxn modelId="{D8333A70-D135-41B8-99F1-1E98FB368E0D}" type="presParOf" srcId="{736DA4C1-0CD8-483E-A038-4548C763BFBF}" destId="{EADD2388-C928-440D-8F67-DC0B468E5EAD}" srcOrd="1" destOrd="0" presId="urn:microsoft.com/office/officeart/2005/8/layout/orgChart1"/>
    <dgm:cxn modelId="{99D92AD1-A3A4-4AF7-8C81-2E6F8D1101DA}" type="presParOf" srcId="{CA0B47E5-C5E5-4C1B-88E9-0E3C8D371A01}" destId="{4B5982C2-7824-45AB-B669-111F5E29E90C}" srcOrd="1" destOrd="0" presId="urn:microsoft.com/office/officeart/2005/8/layout/orgChart1"/>
    <dgm:cxn modelId="{B3D7996A-6C1E-4FD0-B237-F621FE535800}" type="presParOf" srcId="{CA0B47E5-C5E5-4C1B-88E9-0E3C8D371A01}" destId="{D4F8387A-AB79-473F-9A35-B881ADB649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33286-4F8F-4756-B802-6E376B6464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53C719-1FAA-4985-813B-58DE2B913D23}">
      <dgm:prSet custT="1"/>
      <dgm:spPr/>
      <dgm:t>
        <a:bodyPr/>
        <a:lstStyle/>
        <a:p>
          <a:pPr rtl="0"/>
          <a:r>
            <a:rPr lang="uk-UA" sz="2800" b="0" i="0" dirty="0" smtClean="0">
              <a:solidFill>
                <a:srgbClr val="FF0000"/>
              </a:solidFill>
            </a:rPr>
            <a:t>На звільнені місця держбюджету (13 місць) були рекомендовані студенти відповідних спеціальностей за наявності пільгових документів або високого рейтингового балу. </a:t>
          </a:r>
        </a:p>
        <a:p>
          <a:pPr rtl="0"/>
          <a:r>
            <a:rPr lang="uk-UA" sz="2800" b="0" i="0" dirty="0" smtClean="0">
              <a:solidFill>
                <a:srgbClr val="FF0000"/>
              </a:solidFill>
            </a:rPr>
            <a:t/>
          </a:r>
          <a:br>
            <a:rPr lang="uk-UA" sz="2800" b="0" i="0" dirty="0" smtClean="0">
              <a:solidFill>
                <a:srgbClr val="FF0000"/>
              </a:solidFill>
            </a:rPr>
          </a:br>
          <a:r>
            <a:rPr lang="uk-UA" sz="2800" b="0" i="0" dirty="0" smtClean="0">
              <a:solidFill>
                <a:srgbClr val="FF0000"/>
              </a:solidFill>
            </a:rPr>
            <a:t>5 вакантних державних місць нашого Факультету перейшли на інші Факультети університету у </a:t>
          </a:r>
          <a:r>
            <a:rPr lang="uk-UA" sz="2800" b="0" i="0" dirty="0" err="1" smtClean="0">
              <a:solidFill>
                <a:srgbClr val="FF0000"/>
              </a:solidFill>
            </a:rPr>
            <a:t>зв</a:t>
          </a:r>
          <a:r>
            <a:rPr lang="en-US" sz="2800" b="0" i="0" dirty="0" smtClean="0">
              <a:solidFill>
                <a:srgbClr val="FF0000"/>
              </a:solidFill>
            </a:rPr>
            <a:t>’</a:t>
          </a:r>
          <a:r>
            <a:rPr lang="uk-UA" sz="2800" b="0" i="0" dirty="0" err="1" smtClean="0">
              <a:solidFill>
                <a:srgbClr val="FF0000"/>
              </a:solidFill>
            </a:rPr>
            <a:t>язку</a:t>
          </a:r>
          <a:r>
            <a:rPr lang="uk-UA" sz="2800" b="0" i="0" dirty="0" smtClean="0">
              <a:solidFill>
                <a:srgbClr val="FF0000"/>
              </a:solidFill>
            </a:rPr>
            <a:t> з наявністю студентів з пільговими документами.</a:t>
          </a:r>
          <a:endParaRPr lang="uk-UA" sz="2800" dirty="0" smtClean="0">
            <a:solidFill>
              <a:srgbClr val="FF0000"/>
            </a:solidFill>
          </a:endParaRPr>
        </a:p>
        <a:p>
          <a:pPr rtl="0"/>
          <a:endParaRPr lang="uk-UA" sz="1800" dirty="0" smtClean="0">
            <a:solidFill>
              <a:schemeClr val="bg1"/>
            </a:solidFill>
          </a:endParaRPr>
        </a:p>
        <a:p>
          <a:pPr rtl="0"/>
          <a:endParaRPr lang="uk-UA" sz="1800" dirty="0">
            <a:solidFill>
              <a:schemeClr val="bg1"/>
            </a:solidFill>
          </a:endParaRPr>
        </a:p>
      </dgm:t>
    </dgm:pt>
    <dgm:pt modelId="{12653BAC-CB94-459C-8729-1E93DA563D94}" type="parTrans" cxnId="{23403E73-8B58-4B04-8D9B-2FDF59166CAB}">
      <dgm:prSet/>
      <dgm:spPr/>
      <dgm:t>
        <a:bodyPr/>
        <a:lstStyle/>
        <a:p>
          <a:endParaRPr lang="uk-UA"/>
        </a:p>
      </dgm:t>
    </dgm:pt>
    <dgm:pt modelId="{4A8467C2-9058-46D5-AF01-29E728F386EF}" type="sibTrans" cxnId="{23403E73-8B58-4B04-8D9B-2FDF59166CAB}">
      <dgm:prSet/>
      <dgm:spPr/>
      <dgm:t>
        <a:bodyPr/>
        <a:lstStyle/>
        <a:p>
          <a:endParaRPr lang="uk-UA"/>
        </a:p>
      </dgm:t>
    </dgm:pt>
    <dgm:pt modelId="{7B6775AD-A224-4EBD-9137-C640C59A5EAA}" type="pres">
      <dgm:prSet presAssocID="{62A33286-4F8F-4756-B802-6E376B6464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A0B47E5-C5E5-4C1B-88E9-0E3C8D371A01}" type="pres">
      <dgm:prSet presAssocID="{9D53C719-1FAA-4985-813B-58DE2B913D23}" presName="hierRoot1" presStyleCnt="0">
        <dgm:presLayoutVars>
          <dgm:hierBranch val="init"/>
        </dgm:presLayoutVars>
      </dgm:prSet>
      <dgm:spPr/>
    </dgm:pt>
    <dgm:pt modelId="{736DA4C1-0CD8-483E-A038-4548C763BFBF}" type="pres">
      <dgm:prSet presAssocID="{9D53C719-1FAA-4985-813B-58DE2B913D23}" presName="rootComposite1" presStyleCnt="0"/>
      <dgm:spPr/>
    </dgm:pt>
    <dgm:pt modelId="{CBBF994C-1A65-491E-AF17-DFB1DC0EBC05}" type="pres">
      <dgm:prSet presAssocID="{9D53C719-1FAA-4985-813B-58DE2B913D23}" presName="rootText1" presStyleLbl="node0" presStyleIdx="0" presStyleCnt="1" custScaleY="143533" custLinFactNeighborX="114" custLinFactNeighborY="-175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DD2388-C928-440D-8F67-DC0B468E5EAD}" type="pres">
      <dgm:prSet presAssocID="{9D53C719-1FAA-4985-813B-58DE2B913D2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4B5982C2-7824-45AB-B669-111F5E29E90C}" type="pres">
      <dgm:prSet presAssocID="{9D53C719-1FAA-4985-813B-58DE2B913D23}" presName="hierChild2" presStyleCnt="0"/>
      <dgm:spPr/>
    </dgm:pt>
    <dgm:pt modelId="{D4F8387A-AB79-473F-9A35-B881ADB649C3}" type="pres">
      <dgm:prSet presAssocID="{9D53C719-1FAA-4985-813B-58DE2B913D23}" presName="hierChild3" presStyleCnt="0"/>
      <dgm:spPr/>
    </dgm:pt>
  </dgm:ptLst>
  <dgm:cxnLst>
    <dgm:cxn modelId="{23403E73-8B58-4B04-8D9B-2FDF59166CAB}" srcId="{62A33286-4F8F-4756-B802-6E376B646480}" destId="{9D53C719-1FAA-4985-813B-58DE2B913D23}" srcOrd="0" destOrd="0" parTransId="{12653BAC-CB94-459C-8729-1E93DA563D94}" sibTransId="{4A8467C2-9058-46D5-AF01-29E728F386EF}"/>
    <dgm:cxn modelId="{38F0D3A3-0FD9-47B1-9241-6015259A28F3}" type="presOf" srcId="{62A33286-4F8F-4756-B802-6E376B646480}" destId="{7B6775AD-A224-4EBD-9137-C640C59A5EAA}" srcOrd="0" destOrd="0" presId="urn:microsoft.com/office/officeart/2005/8/layout/orgChart1"/>
    <dgm:cxn modelId="{672A9D12-B899-4F56-AC03-57472F4E1ED2}" type="presOf" srcId="{9D53C719-1FAA-4985-813B-58DE2B913D23}" destId="{CBBF994C-1A65-491E-AF17-DFB1DC0EBC05}" srcOrd="0" destOrd="0" presId="urn:microsoft.com/office/officeart/2005/8/layout/orgChart1"/>
    <dgm:cxn modelId="{AB76313A-1275-4271-9A91-77959981E055}" type="presOf" srcId="{9D53C719-1FAA-4985-813B-58DE2B913D23}" destId="{EADD2388-C928-440D-8F67-DC0B468E5EAD}" srcOrd="1" destOrd="0" presId="urn:microsoft.com/office/officeart/2005/8/layout/orgChart1"/>
    <dgm:cxn modelId="{FFF3F028-2FAA-42AF-8EB1-F4AD9FF15987}" type="presParOf" srcId="{7B6775AD-A224-4EBD-9137-C640C59A5EAA}" destId="{CA0B47E5-C5E5-4C1B-88E9-0E3C8D371A01}" srcOrd="0" destOrd="0" presId="urn:microsoft.com/office/officeart/2005/8/layout/orgChart1"/>
    <dgm:cxn modelId="{998FAB9C-3C86-463E-8A60-EC2AB6ADFC3B}" type="presParOf" srcId="{CA0B47E5-C5E5-4C1B-88E9-0E3C8D371A01}" destId="{736DA4C1-0CD8-483E-A038-4548C763BFBF}" srcOrd="0" destOrd="0" presId="urn:microsoft.com/office/officeart/2005/8/layout/orgChart1"/>
    <dgm:cxn modelId="{4E68A66F-CC05-44FE-A2B5-CE2B8740E05E}" type="presParOf" srcId="{736DA4C1-0CD8-483E-A038-4548C763BFBF}" destId="{CBBF994C-1A65-491E-AF17-DFB1DC0EBC05}" srcOrd="0" destOrd="0" presId="urn:microsoft.com/office/officeart/2005/8/layout/orgChart1"/>
    <dgm:cxn modelId="{1DACBE66-3022-4436-88D9-67F8357690BD}" type="presParOf" srcId="{736DA4C1-0CD8-483E-A038-4548C763BFBF}" destId="{EADD2388-C928-440D-8F67-DC0B468E5EAD}" srcOrd="1" destOrd="0" presId="urn:microsoft.com/office/officeart/2005/8/layout/orgChart1"/>
    <dgm:cxn modelId="{F81665FC-B97D-4D78-82D9-F877D8ED2D44}" type="presParOf" srcId="{CA0B47E5-C5E5-4C1B-88E9-0E3C8D371A01}" destId="{4B5982C2-7824-45AB-B669-111F5E29E90C}" srcOrd="1" destOrd="0" presId="urn:microsoft.com/office/officeart/2005/8/layout/orgChart1"/>
    <dgm:cxn modelId="{189911D4-1F8A-4132-81B1-BE804AFC1EAA}" type="presParOf" srcId="{CA0B47E5-C5E5-4C1B-88E9-0E3C8D371A01}" destId="{D4F8387A-AB79-473F-9A35-B881ADB649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33286-4F8F-4756-B802-6E376B6464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53C719-1FAA-4985-813B-58DE2B913D23}">
      <dgm:prSet custT="1"/>
      <dgm:spPr/>
      <dgm:t>
        <a:bodyPr/>
        <a:lstStyle/>
        <a:p>
          <a:pPr rtl="0"/>
          <a:endParaRPr lang="uk-UA" sz="2800" dirty="0" smtClean="0">
            <a:solidFill>
              <a:srgbClr val="FF0000"/>
            </a:solidFill>
          </a:endParaRPr>
        </a:p>
        <a:p>
          <a:pPr rtl="0"/>
          <a:r>
            <a:rPr lang="uk-UA" sz="2800" dirty="0" smtClean="0">
              <a:solidFill>
                <a:srgbClr val="FF0000"/>
              </a:solidFill>
            </a:rPr>
            <a:t>На повторне вивчення дисципліни рекомендовано 5 студентів:</a:t>
          </a:r>
        </a:p>
        <a:p>
          <a:pPr rtl="0"/>
          <a:r>
            <a:rPr lang="uk-UA" sz="2800" dirty="0" smtClean="0">
              <a:solidFill>
                <a:srgbClr val="FF0000"/>
              </a:solidFill>
            </a:rPr>
            <a:t>БХ-11 – </a:t>
          </a:r>
          <a:r>
            <a:rPr lang="uk-UA" sz="2800" dirty="0" err="1" smtClean="0">
              <a:solidFill>
                <a:srgbClr val="FF0000"/>
              </a:solidFill>
            </a:rPr>
            <a:t>Асмоловський</a:t>
          </a:r>
          <a:r>
            <a:rPr lang="uk-UA" sz="2800" dirty="0" smtClean="0">
              <a:solidFill>
                <a:srgbClr val="FF0000"/>
              </a:solidFill>
            </a:rPr>
            <a:t> Юліан – 2 дисципліни: </a:t>
          </a:r>
          <a:r>
            <a:rPr lang="uk-UA" sz="2800" dirty="0" err="1" smtClean="0">
              <a:solidFill>
                <a:srgbClr val="FF0000"/>
              </a:solidFill>
            </a:rPr>
            <a:t>“Ботаніка”</a:t>
          </a:r>
          <a:r>
            <a:rPr lang="uk-UA" sz="2800" dirty="0" smtClean="0">
              <a:solidFill>
                <a:srgbClr val="FF0000"/>
              </a:solidFill>
            </a:rPr>
            <a:t> і </a:t>
          </a:r>
          <a:r>
            <a:rPr lang="uk-UA" sz="2800" dirty="0" err="1" smtClean="0">
              <a:solidFill>
                <a:srgbClr val="FF0000"/>
              </a:solidFill>
            </a:rPr>
            <a:t>“Вступ</a:t>
          </a:r>
          <a:r>
            <a:rPr lang="uk-UA" sz="2800" dirty="0" smtClean="0">
              <a:solidFill>
                <a:srgbClr val="FF0000"/>
              </a:solidFill>
            </a:rPr>
            <a:t> до </a:t>
          </a:r>
          <a:r>
            <a:rPr lang="uk-UA" sz="2800" dirty="0" err="1" smtClean="0">
              <a:solidFill>
                <a:srgbClr val="FF0000"/>
              </a:solidFill>
            </a:rPr>
            <a:t>експерименталбної</a:t>
          </a:r>
          <a:r>
            <a:rPr lang="uk-UA" sz="2800" dirty="0" smtClean="0">
              <a:solidFill>
                <a:srgbClr val="FF0000"/>
              </a:solidFill>
            </a:rPr>
            <a:t> </a:t>
          </a:r>
          <a:r>
            <a:rPr lang="uk-UA" sz="2800" dirty="0" err="1" smtClean="0">
              <a:solidFill>
                <a:srgbClr val="FF0000"/>
              </a:solidFill>
            </a:rPr>
            <a:t>біології”</a:t>
          </a:r>
          <a:r>
            <a:rPr lang="uk-UA" sz="2800" dirty="0" smtClean="0">
              <a:solidFill>
                <a:srgbClr val="FF0000"/>
              </a:solidFill>
            </a:rPr>
            <a:t>;</a:t>
          </a:r>
        </a:p>
        <a:p>
          <a:pPr rtl="0"/>
          <a:r>
            <a:rPr lang="uk-UA" sz="2800" dirty="0" smtClean="0">
              <a:solidFill>
                <a:srgbClr val="FF0000"/>
              </a:solidFill>
            </a:rPr>
            <a:t>БХ-31 – </a:t>
          </a:r>
          <a:r>
            <a:rPr lang="uk-UA" sz="2800" dirty="0" err="1" smtClean="0">
              <a:solidFill>
                <a:srgbClr val="FF0000"/>
              </a:solidFill>
            </a:rPr>
            <a:t>Дутчак</a:t>
          </a:r>
          <a:r>
            <a:rPr lang="uk-UA" sz="2800" dirty="0" smtClean="0">
              <a:solidFill>
                <a:srgbClr val="FF0000"/>
              </a:solidFill>
            </a:rPr>
            <a:t> Петро – </a:t>
          </a:r>
          <a:r>
            <a:rPr lang="uk-UA" sz="2800" dirty="0" err="1" smtClean="0">
              <a:solidFill>
                <a:srgbClr val="FF0000"/>
              </a:solidFill>
            </a:rPr>
            <a:t>“Основи</a:t>
          </a:r>
          <a:r>
            <a:rPr lang="uk-UA" sz="2800" dirty="0" smtClean="0">
              <a:solidFill>
                <a:srgbClr val="FF0000"/>
              </a:solidFill>
            </a:rPr>
            <a:t> наукових </a:t>
          </a:r>
          <a:r>
            <a:rPr lang="uk-UA" sz="2800" dirty="0" err="1" smtClean="0">
              <a:solidFill>
                <a:srgbClr val="FF0000"/>
              </a:solidFill>
            </a:rPr>
            <a:t>досліджень”</a:t>
          </a:r>
          <a:r>
            <a:rPr lang="uk-UA" sz="2800" dirty="0" smtClean="0">
              <a:solidFill>
                <a:srgbClr val="FF0000"/>
              </a:solidFill>
            </a:rPr>
            <a:t>;</a:t>
          </a:r>
        </a:p>
        <a:p>
          <a:pPr rtl="0"/>
          <a:r>
            <a:rPr lang="uk-UA" sz="2800" dirty="0" smtClean="0">
              <a:solidFill>
                <a:srgbClr val="FF0000"/>
              </a:solidFill>
            </a:rPr>
            <a:t>Г-31 – Кузьмович Іванна – </a:t>
          </a:r>
          <a:r>
            <a:rPr lang="uk-UA" sz="2800" dirty="0" err="1" smtClean="0">
              <a:solidFill>
                <a:srgbClr val="FF0000"/>
              </a:solidFill>
            </a:rPr>
            <a:t>“Філософія”</a:t>
          </a:r>
          <a:r>
            <a:rPr lang="uk-UA" sz="2800" dirty="0" smtClean="0">
              <a:solidFill>
                <a:srgbClr val="FF0000"/>
              </a:solidFill>
            </a:rPr>
            <a:t>;</a:t>
          </a:r>
        </a:p>
        <a:p>
          <a:pPr rtl="0"/>
          <a:r>
            <a:rPr lang="uk-UA" sz="2800" dirty="0" smtClean="0">
              <a:solidFill>
                <a:srgbClr val="FF0000"/>
              </a:solidFill>
            </a:rPr>
            <a:t>ЛГ-31 – </a:t>
          </a:r>
          <a:r>
            <a:rPr lang="uk-UA" sz="2800" dirty="0" err="1" smtClean="0">
              <a:solidFill>
                <a:srgbClr val="FF0000"/>
              </a:solidFill>
            </a:rPr>
            <a:t>Галай</a:t>
          </a:r>
          <a:r>
            <a:rPr lang="uk-UA" sz="2800" dirty="0" smtClean="0">
              <a:solidFill>
                <a:srgbClr val="FF0000"/>
              </a:solidFill>
            </a:rPr>
            <a:t> Денис – </a:t>
          </a:r>
          <a:r>
            <a:rPr lang="uk-UA" sz="2800" dirty="0" err="1" smtClean="0">
              <a:solidFill>
                <a:srgbClr val="FF0000"/>
              </a:solidFill>
            </a:rPr>
            <a:t>“Філософія”</a:t>
          </a:r>
          <a:r>
            <a:rPr lang="uk-UA" sz="2800" dirty="0" smtClean="0">
              <a:solidFill>
                <a:srgbClr val="FF0000"/>
              </a:solidFill>
            </a:rPr>
            <a:t>;</a:t>
          </a:r>
        </a:p>
        <a:p>
          <a:pPr rtl="0"/>
          <a:r>
            <a:rPr lang="uk-UA" sz="2800" dirty="0" err="1" smtClean="0">
              <a:solidFill>
                <a:srgbClr val="FF0000"/>
              </a:solidFill>
            </a:rPr>
            <a:t>СОБ</a:t>
          </a:r>
          <a:r>
            <a:rPr lang="uk-UA" sz="2800" dirty="0" smtClean="0">
              <a:solidFill>
                <a:srgbClr val="FF0000"/>
              </a:solidFill>
            </a:rPr>
            <a:t>-21 – </a:t>
          </a:r>
          <a:r>
            <a:rPr lang="uk-UA" sz="2800" dirty="0" err="1" smtClean="0">
              <a:solidFill>
                <a:srgbClr val="FF0000"/>
              </a:solidFill>
            </a:rPr>
            <a:t>Гулима</a:t>
          </a:r>
          <a:r>
            <a:rPr lang="uk-UA" sz="2800" dirty="0" smtClean="0">
              <a:solidFill>
                <a:srgbClr val="FF0000"/>
              </a:solidFill>
            </a:rPr>
            <a:t> Олеся – </a:t>
          </a:r>
          <a:r>
            <a:rPr lang="uk-UA" sz="2800" dirty="0" err="1" smtClean="0">
              <a:solidFill>
                <a:srgbClr val="FF0000"/>
              </a:solidFill>
            </a:rPr>
            <a:t>“Хімія</a:t>
          </a:r>
          <a:r>
            <a:rPr lang="uk-UA" sz="2800" dirty="0" smtClean="0">
              <a:solidFill>
                <a:srgbClr val="FF0000"/>
              </a:solidFill>
            </a:rPr>
            <a:t> </a:t>
          </a:r>
          <a:r>
            <a:rPr lang="uk-UA" sz="2800" dirty="0" err="1" smtClean="0">
              <a:solidFill>
                <a:srgbClr val="FF0000"/>
              </a:solidFill>
            </a:rPr>
            <a:t>органічна”</a:t>
          </a:r>
          <a:r>
            <a:rPr lang="uk-UA" sz="2800" dirty="0" smtClean="0">
              <a:solidFill>
                <a:srgbClr val="FF0000"/>
              </a:solidFill>
            </a:rPr>
            <a:t>.</a:t>
          </a:r>
        </a:p>
        <a:p>
          <a:pPr rtl="0"/>
          <a:endParaRPr lang="uk-UA" sz="1800" dirty="0" smtClean="0">
            <a:solidFill>
              <a:schemeClr val="bg1"/>
            </a:solidFill>
          </a:endParaRPr>
        </a:p>
        <a:p>
          <a:pPr rtl="0"/>
          <a:endParaRPr lang="uk-UA" sz="1800" dirty="0">
            <a:solidFill>
              <a:schemeClr val="bg1"/>
            </a:solidFill>
          </a:endParaRPr>
        </a:p>
      </dgm:t>
    </dgm:pt>
    <dgm:pt modelId="{12653BAC-CB94-459C-8729-1E93DA563D94}" type="parTrans" cxnId="{23403E73-8B58-4B04-8D9B-2FDF59166CAB}">
      <dgm:prSet/>
      <dgm:spPr/>
      <dgm:t>
        <a:bodyPr/>
        <a:lstStyle/>
        <a:p>
          <a:endParaRPr lang="uk-UA"/>
        </a:p>
      </dgm:t>
    </dgm:pt>
    <dgm:pt modelId="{4A8467C2-9058-46D5-AF01-29E728F386EF}" type="sibTrans" cxnId="{23403E73-8B58-4B04-8D9B-2FDF59166CAB}">
      <dgm:prSet/>
      <dgm:spPr/>
      <dgm:t>
        <a:bodyPr/>
        <a:lstStyle/>
        <a:p>
          <a:endParaRPr lang="uk-UA"/>
        </a:p>
      </dgm:t>
    </dgm:pt>
    <dgm:pt modelId="{7B6775AD-A224-4EBD-9137-C640C59A5EAA}" type="pres">
      <dgm:prSet presAssocID="{62A33286-4F8F-4756-B802-6E376B6464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A0B47E5-C5E5-4C1B-88E9-0E3C8D371A01}" type="pres">
      <dgm:prSet presAssocID="{9D53C719-1FAA-4985-813B-58DE2B913D23}" presName="hierRoot1" presStyleCnt="0">
        <dgm:presLayoutVars>
          <dgm:hierBranch val="init"/>
        </dgm:presLayoutVars>
      </dgm:prSet>
      <dgm:spPr/>
    </dgm:pt>
    <dgm:pt modelId="{736DA4C1-0CD8-483E-A038-4548C763BFBF}" type="pres">
      <dgm:prSet presAssocID="{9D53C719-1FAA-4985-813B-58DE2B913D23}" presName="rootComposite1" presStyleCnt="0"/>
      <dgm:spPr/>
    </dgm:pt>
    <dgm:pt modelId="{CBBF994C-1A65-491E-AF17-DFB1DC0EBC05}" type="pres">
      <dgm:prSet presAssocID="{9D53C719-1FAA-4985-813B-58DE2B913D23}" presName="rootText1" presStyleLbl="node0" presStyleIdx="0" presStyleCnt="1" custScaleY="143533" custLinFactNeighborX="114" custLinFactNeighborY="-175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DD2388-C928-440D-8F67-DC0B468E5EAD}" type="pres">
      <dgm:prSet presAssocID="{9D53C719-1FAA-4985-813B-58DE2B913D2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4B5982C2-7824-45AB-B669-111F5E29E90C}" type="pres">
      <dgm:prSet presAssocID="{9D53C719-1FAA-4985-813B-58DE2B913D23}" presName="hierChild2" presStyleCnt="0"/>
      <dgm:spPr/>
    </dgm:pt>
    <dgm:pt modelId="{D4F8387A-AB79-473F-9A35-B881ADB649C3}" type="pres">
      <dgm:prSet presAssocID="{9D53C719-1FAA-4985-813B-58DE2B913D23}" presName="hierChild3" presStyleCnt="0"/>
      <dgm:spPr/>
    </dgm:pt>
  </dgm:ptLst>
  <dgm:cxnLst>
    <dgm:cxn modelId="{23403E73-8B58-4B04-8D9B-2FDF59166CAB}" srcId="{62A33286-4F8F-4756-B802-6E376B646480}" destId="{9D53C719-1FAA-4985-813B-58DE2B913D23}" srcOrd="0" destOrd="0" parTransId="{12653BAC-CB94-459C-8729-1E93DA563D94}" sibTransId="{4A8467C2-9058-46D5-AF01-29E728F386EF}"/>
    <dgm:cxn modelId="{425832A0-85E2-42B9-A85F-2D7E49EC06A7}" type="presOf" srcId="{62A33286-4F8F-4756-B802-6E376B646480}" destId="{7B6775AD-A224-4EBD-9137-C640C59A5EAA}" srcOrd="0" destOrd="0" presId="urn:microsoft.com/office/officeart/2005/8/layout/orgChart1"/>
    <dgm:cxn modelId="{3AA1E8BA-3D81-489C-8C7C-0354D5B41DC3}" type="presOf" srcId="{9D53C719-1FAA-4985-813B-58DE2B913D23}" destId="{CBBF994C-1A65-491E-AF17-DFB1DC0EBC05}" srcOrd="0" destOrd="0" presId="urn:microsoft.com/office/officeart/2005/8/layout/orgChart1"/>
    <dgm:cxn modelId="{6D334B32-AE0E-425E-87D0-09D0E2A0A1F7}" type="presOf" srcId="{9D53C719-1FAA-4985-813B-58DE2B913D23}" destId="{EADD2388-C928-440D-8F67-DC0B468E5EAD}" srcOrd="1" destOrd="0" presId="urn:microsoft.com/office/officeart/2005/8/layout/orgChart1"/>
    <dgm:cxn modelId="{BF74EBA6-8610-4AA4-905E-4257CFEE4B89}" type="presParOf" srcId="{7B6775AD-A224-4EBD-9137-C640C59A5EAA}" destId="{CA0B47E5-C5E5-4C1B-88E9-0E3C8D371A01}" srcOrd="0" destOrd="0" presId="urn:microsoft.com/office/officeart/2005/8/layout/orgChart1"/>
    <dgm:cxn modelId="{ED73CFBF-84D3-43E5-929F-EDF71034D217}" type="presParOf" srcId="{CA0B47E5-C5E5-4C1B-88E9-0E3C8D371A01}" destId="{736DA4C1-0CD8-483E-A038-4548C763BFBF}" srcOrd="0" destOrd="0" presId="urn:microsoft.com/office/officeart/2005/8/layout/orgChart1"/>
    <dgm:cxn modelId="{930349C3-CEC0-4588-B3E0-52113720735D}" type="presParOf" srcId="{736DA4C1-0CD8-483E-A038-4548C763BFBF}" destId="{CBBF994C-1A65-491E-AF17-DFB1DC0EBC05}" srcOrd="0" destOrd="0" presId="urn:microsoft.com/office/officeart/2005/8/layout/orgChart1"/>
    <dgm:cxn modelId="{D87EDACA-8580-4E16-A131-71DD82D6FC64}" type="presParOf" srcId="{736DA4C1-0CD8-483E-A038-4548C763BFBF}" destId="{EADD2388-C928-440D-8F67-DC0B468E5EAD}" srcOrd="1" destOrd="0" presId="urn:microsoft.com/office/officeart/2005/8/layout/orgChart1"/>
    <dgm:cxn modelId="{AF681D83-8F6A-4C80-8903-183FF8FCF003}" type="presParOf" srcId="{CA0B47E5-C5E5-4C1B-88E9-0E3C8D371A01}" destId="{4B5982C2-7824-45AB-B669-111F5E29E90C}" srcOrd="1" destOrd="0" presId="urn:microsoft.com/office/officeart/2005/8/layout/orgChart1"/>
    <dgm:cxn modelId="{67109104-7C1A-4A5A-A605-072952C15510}" type="presParOf" srcId="{CA0B47E5-C5E5-4C1B-88E9-0E3C8D371A01}" destId="{D4F8387A-AB79-473F-9A35-B881ADB649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BF994C-1A65-491E-AF17-DFB1DC0EBC05}">
      <dsp:nvSpPr>
        <dsp:cNvPr id="0" name=""/>
        <dsp:cNvSpPr/>
      </dsp:nvSpPr>
      <dsp:spPr>
        <a:xfrm>
          <a:off x="2009" y="72025"/>
          <a:ext cx="8227590" cy="590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rgbClr val="FF0000"/>
              </a:solidFill>
            </a:rPr>
            <a:t>За неуспішність було відраховано з числа студентів 10 осіб:</a:t>
          </a:r>
          <a:br>
            <a:rPr lang="uk-UA" sz="2000" b="0" i="0" kern="1200" dirty="0" smtClean="0">
              <a:solidFill>
                <a:srgbClr val="FF0000"/>
              </a:solidFill>
            </a:rPr>
          </a:br>
          <a:r>
            <a:rPr lang="uk-UA" sz="2000" b="0" i="0" kern="1200" dirty="0" smtClean="0">
              <a:solidFill>
                <a:srgbClr val="FF0000"/>
              </a:solidFill>
            </a:rPr>
            <a:t/>
          </a:r>
          <a:br>
            <a:rPr lang="uk-UA" sz="2000" b="0" i="0" kern="1200" dirty="0" smtClean="0">
              <a:solidFill>
                <a:srgbClr val="FF0000"/>
              </a:solidFill>
            </a:rPr>
          </a:br>
          <a:r>
            <a:rPr lang="uk-UA" sz="2000" b="0" i="0" kern="1200" dirty="0" smtClean="0">
              <a:solidFill>
                <a:srgbClr val="FF0000"/>
              </a:solidFill>
            </a:rPr>
            <a:t>ЕК-11 – Максимович Оксана Володимирівна (держзамовлення);</a:t>
          </a:r>
          <a:br>
            <a:rPr lang="uk-UA" sz="2000" b="0" i="0" kern="1200" dirty="0" smtClean="0">
              <a:solidFill>
                <a:srgbClr val="FF0000"/>
              </a:solidFill>
            </a:rPr>
          </a:br>
          <a:r>
            <a:rPr lang="uk-UA" sz="2000" b="0" i="0" kern="1200" dirty="0" smtClean="0">
              <a:solidFill>
                <a:srgbClr val="FF0000"/>
              </a:solidFill>
            </a:rPr>
            <a:t>Х-11 – </a:t>
          </a:r>
          <a:r>
            <a:rPr lang="uk-UA" sz="2000" b="0" i="0" kern="1200" dirty="0" err="1" smtClean="0">
              <a:solidFill>
                <a:srgbClr val="FF0000"/>
              </a:solidFill>
            </a:rPr>
            <a:t>Копко</a:t>
          </a:r>
          <a:r>
            <a:rPr lang="uk-UA" sz="2000" b="0" i="0" kern="1200" dirty="0" smtClean="0">
              <a:solidFill>
                <a:srgbClr val="FF0000"/>
              </a:solidFill>
            </a:rPr>
            <a:t> Тетяна Іванівна (держзамовлення);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rgbClr val="FF0000"/>
              </a:solidFill>
            </a:rPr>
            <a:t>Х-21 – </a:t>
          </a:r>
          <a:r>
            <a:rPr lang="uk-UA" sz="2000" b="0" i="0" kern="1200" dirty="0" err="1" smtClean="0">
              <a:solidFill>
                <a:srgbClr val="FF0000"/>
              </a:solidFill>
            </a:rPr>
            <a:t>Дмищук</a:t>
          </a:r>
          <a:r>
            <a:rPr lang="uk-UA" sz="2000" b="0" i="0" kern="1200" dirty="0" smtClean="0">
              <a:solidFill>
                <a:srgbClr val="FF0000"/>
              </a:solidFill>
            </a:rPr>
            <a:t> Михайло Віталійович (держзамовлення);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rgbClr val="FF0000"/>
              </a:solidFill>
            </a:rPr>
            <a:t>Г-11 – Бранець Владислав Андрійович (держзамовлення);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rgbClr val="FF0000"/>
              </a:solidFill>
            </a:rPr>
            <a:t>Г-11 – </a:t>
          </a:r>
          <a:r>
            <a:rPr lang="uk-UA" sz="2000" b="0" i="0" kern="1200" dirty="0" err="1" smtClean="0">
              <a:solidFill>
                <a:srgbClr val="FF0000"/>
              </a:solidFill>
            </a:rPr>
            <a:t>Пронюк</a:t>
          </a:r>
          <a:r>
            <a:rPr lang="uk-UA" sz="2000" b="0" i="0" kern="1200" dirty="0" smtClean="0">
              <a:solidFill>
                <a:srgbClr val="FF0000"/>
              </a:solidFill>
            </a:rPr>
            <a:t> Євген Володимирович (держзамовлення);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rgbClr val="FF0000"/>
              </a:solidFill>
            </a:rPr>
            <a:t>Г-11 – </a:t>
          </a:r>
          <a:r>
            <a:rPr lang="uk-UA" sz="2000" b="0" i="0" kern="1200" dirty="0" err="1" smtClean="0">
              <a:solidFill>
                <a:srgbClr val="FF0000"/>
              </a:solidFill>
            </a:rPr>
            <a:t>Железняков</a:t>
          </a:r>
          <a:r>
            <a:rPr lang="uk-UA" sz="2000" b="0" i="0" kern="1200" dirty="0" smtClean="0">
              <a:solidFill>
                <a:srgbClr val="FF0000"/>
              </a:solidFill>
            </a:rPr>
            <a:t> Богдан Ігорович (контракт);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rgbClr val="FF0000"/>
              </a:solidFill>
            </a:rPr>
            <a:t>Г-11 – Лукашук Аліна Миколаївна (контракт);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rgbClr val="FF0000"/>
              </a:solidFill>
            </a:rPr>
            <a:t>Г-11 – Романів Микола Васильович (контракт);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rgbClr val="FF0000"/>
              </a:solidFill>
            </a:rPr>
            <a:t>ЛГ-11 – </a:t>
          </a:r>
          <a:r>
            <a:rPr lang="uk-UA" sz="2000" b="0" i="0" kern="1200" dirty="0" err="1" smtClean="0">
              <a:solidFill>
                <a:srgbClr val="FF0000"/>
              </a:solidFill>
            </a:rPr>
            <a:t>Князевич</a:t>
          </a:r>
          <a:r>
            <a:rPr lang="uk-UA" sz="2000" b="0" i="0" kern="1200" dirty="0" smtClean="0">
              <a:solidFill>
                <a:srgbClr val="FF0000"/>
              </a:solidFill>
            </a:rPr>
            <a:t> Микола Миколайович (держзамовлення);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rgbClr val="FF0000"/>
              </a:solidFill>
            </a:rPr>
            <a:t>БХ-41 – </a:t>
          </a:r>
          <a:r>
            <a:rPr lang="uk-UA" sz="2000" b="0" i="0" kern="1200" dirty="0" err="1" smtClean="0">
              <a:solidFill>
                <a:srgbClr val="FF0000"/>
              </a:solidFill>
            </a:rPr>
            <a:t>Лавринович</a:t>
          </a:r>
          <a:r>
            <a:rPr lang="uk-UA" sz="2000" b="0" i="0" kern="1200" dirty="0" smtClean="0">
              <a:solidFill>
                <a:srgbClr val="FF0000"/>
              </a:solidFill>
            </a:rPr>
            <a:t> Уляна Миколаївна (контракт).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i="0" kern="1200" dirty="0" smtClean="0">
            <a:solidFill>
              <a:srgbClr val="FF0000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rgbClr val="FF0000"/>
              </a:solidFill>
            </a:rPr>
            <a:t>За власним бажанням під час навчального семестру відраховано з числа студентів 6 </a:t>
          </a:r>
          <a:r>
            <a:rPr lang="uk-UA" sz="2000" b="0" i="0" kern="1200" dirty="0" err="1" smtClean="0">
              <a:solidFill>
                <a:srgbClr val="FF0000"/>
              </a:solidFill>
            </a:rPr>
            <a:t>студентів</a:t>
          </a:r>
          <a:r>
            <a:rPr lang="uk-UA" sz="2000" b="0" i="0" kern="1200" dirty="0" smtClean="0">
              <a:solidFill>
                <a:srgbClr val="FF0000"/>
              </a:solidFill>
            </a:rPr>
            <a:t> держзамовлення, по одному студенту з груп Х-21, БЛД-11, Х-11, ЛГ-21, </a:t>
          </a:r>
          <a:r>
            <a:rPr lang="uk-UA" sz="2000" b="0" i="0" kern="1200" dirty="0" err="1" smtClean="0">
              <a:solidFill>
                <a:srgbClr val="FF0000"/>
              </a:solidFill>
            </a:rPr>
            <a:t>СОГ</a:t>
          </a:r>
          <a:r>
            <a:rPr lang="uk-UA" sz="2000" b="0" i="0" kern="1200" dirty="0" smtClean="0">
              <a:solidFill>
                <a:srgbClr val="FF0000"/>
              </a:solidFill>
            </a:rPr>
            <a:t>-11, БХ-11.</a:t>
          </a:r>
          <a:endParaRPr lang="uk-UA" sz="1800" kern="1200" dirty="0">
            <a:solidFill>
              <a:schemeClr val="bg1"/>
            </a:solidFill>
          </a:endParaRPr>
        </a:p>
      </dsp:txBody>
      <dsp:txXfrm>
        <a:off x="2009" y="72025"/>
        <a:ext cx="8227590" cy="59046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BF994C-1A65-491E-AF17-DFB1DC0EBC05}">
      <dsp:nvSpPr>
        <dsp:cNvPr id="0" name=""/>
        <dsp:cNvSpPr/>
      </dsp:nvSpPr>
      <dsp:spPr>
        <a:xfrm>
          <a:off x="2009" y="72025"/>
          <a:ext cx="8227590" cy="590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dirty="0" smtClean="0">
              <a:solidFill>
                <a:srgbClr val="FF0000"/>
              </a:solidFill>
            </a:rPr>
            <a:t>На звільнені місця держбюджету (13 місць) були рекомендовані студенти відповідних спеціальностей за наявності пільгових документів або високого рейтингового балу.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dirty="0" smtClean="0">
              <a:solidFill>
                <a:srgbClr val="FF0000"/>
              </a:solidFill>
            </a:rPr>
            <a:t/>
          </a:r>
          <a:br>
            <a:rPr lang="uk-UA" sz="2800" b="0" i="0" kern="1200" dirty="0" smtClean="0">
              <a:solidFill>
                <a:srgbClr val="FF0000"/>
              </a:solidFill>
            </a:rPr>
          </a:br>
          <a:r>
            <a:rPr lang="uk-UA" sz="2800" b="0" i="0" kern="1200" dirty="0" smtClean="0">
              <a:solidFill>
                <a:srgbClr val="FF0000"/>
              </a:solidFill>
            </a:rPr>
            <a:t>5 вакантних державних місць нашого Факультету перейшли на інші Факультети університету у </a:t>
          </a:r>
          <a:r>
            <a:rPr lang="uk-UA" sz="2800" b="0" i="0" kern="1200" dirty="0" err="1" smtClean="0">
              <a:solidFill>
                <a:srgbClr val="FF0000"/>
              </a:solidFill>
            </a:rPr>
            <a:t>зв</a:t>
          </a:r>
          <a:r>
            <a:rPr lang="en-US" sz="2800" b="0" i="0" kern="1200" dirty="0" smtClean="0">
              <a:solidFill>
                <a:srgbClr val="FF0000"/>
              </a:solidFill>
            </a:rPr>
            <a:t>’</a:t>
          </a:r>
          <a:r>
            <a:rPr lang="uk-UA" sz="2800" b="0" i="0" kern="1200" dirty="0" err="1" smtClean="0">
              <a:solidFill>
                <a:srgbClr val="FF0000"/>
              </a:solidFill>
            </a:rPr>
            <a:t>язку</a:t>
          </a:r>
          <a:r>
            <a:rPr lang="uk-UA" sz="2800" b="0" i="0" kern="1200" dirty="0" smtClean="0">
              <a:solidFill>
                <a:srgbClr val="FF0000"/>
              </a:solidFill>
            </a:rPr>
            <a:t> з наявністю студентів з пільговими документами.</a:t>
          </a:r>
          <a:endParaRPr lang="uk-UA" sz="2800" kern="1200" dirty="0" smtClean="0">
            <a:solidFill>
              <a:srgbClr val="FF0000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solidFill>
              <a:schemeClr val="bg1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>
            <a:solidFill>
              <a:schemeClr val="bg1"/>
            </a:solidFill>
          </a:endParaRPr>
        </a:p>
      </dsp:txBody>
      <dsp:txXfrm>
        <a:off x="2009" y="72025"/>
        <a:ext cx="8227590" cy="59046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BF994C-1A65-491E-AF17-DFB1DC0EBC05}">
      <dsp:nvSpPr>
        <dsp:cNvPr id="0" name=""/>
        <dsp:cNvSpPr/>
      </dsp:nvSpPr>
      <dsp:spPr>
        <a:xfrm>
          <a:off x="2009" y="72025"/>
          <a:ext cx="8227590" cy="590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>
            <a:solidFill>
              <a:srgbClr val="FF0000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</a:rPr>
            <a:t>На повторне вивчення дисципліни рекомендовано 5 студентів: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</a:rPr>
            <a:t>БХ-11 – </a:t>
          </a:r>
          <a:r>
            <a:rPr lang="uk-UA" sz="2800" kern="1200" dirty="0" err="1" smtClean="0">
              <a:solidFill>
                <a:srgbClr val="FF0000"/>
              </a:solidFill>
            </a:rPr>
            <a:t>Асмоловський</a:t>
          </a:r>
          <a:r>
            <a:rPr lang="uk-UA" sz="2800" kern="1200" dirty="0" smtClean="0">
              <a:solidFill>
                <a:srgbClr val="FF0000"/>
              </a:solidFill>
            </a:rPr>
            <a:t> Юліан – 2 дисципліни: </a:t>
          </a:r>
          <a:r>
            <a:rPr lang="uk-UA" sz="2800" kern="1200" dirty="0" err="1" smtClean="0">
              <a:solidFill>
                <a:srgbClr val="FF0000"/>
              </a:solidFill>
            </a:rPr>
            <a:t>“Ботаніка”</a:t>
          </a:r>
          <a:r>
            <a:rPr lang="uk-UA" sz="2800" kern="1200" dirty="0" smtClean="0">
              <a:solidFill>
                <a:srgbClr val="FF0000"/>
              </a:solidFill>
            </a:rPr>
            <a:t> і </a:t>
          </a:r>
          <a:r>
            <a:rPr lang="uk-UA" sz="2800" kern="1200" dirty="0" err="1" smtClean="0">
              <a:solidFill>
                <a:srgbClr val="FF0000"/>
              </a:solidFill>
            </a:rPr>
            <a:t>“Вступ</a:t>
          </a:r>
          <a:r>
            <a:rPr lang="uk-UA" sz="2800" kern="1200" dirty="0" smtClean="0">
              <a:solidFill>
                <a:srgbClr val="FF0000"/>
              </a:solidFill>
            </a:rPr>
            <a:t> до </a:t>
          </a:r>
          <a:r>
            <a:rPr lang="uk-UA" sz="2800" kern="1200" dirty="0" err="1" smtClean="0">
              <a:solidFill>
                <a:srgbClr val="FF0000"/>
              </a:solidFill>
            </a:rPr>
            <a:t>експерименталбної</a:t>
          </a:r>
          <a:r>
            <a:rPr lang="uk-UA" sz="2800" kern="1200" dirty="0" smtClean="0">
              <a:solidFill>
                <a:srgbClr val="FF0000"/>
              </a:solidFill>
            </a:rPr>
            <a:t> </a:t>
          </a:r>
          <a:r>
            <a:rPr lang="uk-UA" sz="2800" kern="1200" dirty="0" err="1" smtClean="0">
              <a:solidFill>
                <a:srgbClr val="FF0000"/>
              </a:solidFill>
            </a:rPr>
            <a:t>біології”</a:t>
          </a:r>
          <a:r>
            <a:rPr lang="uk-UA" sz="2800" kern="1200" dirty="0" smtClean="0">
              <a:solidFill>
                <a:srgbClr val="FF0000"/>
              </a:solidFill>
            </a:rPr>
            <a:t>;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</a:rPr>
            <a:t>БХ-31 – </a:t>
          </a:r>
          <a:r>
            <a:rPr lang="uk-UA" sz="2800" kern="1200" dirty="0" err="1" smtClean="0">
              <a:solidFill>
                <a:srgbClr val="FF0000"/>
              </a:solidFill>
            </a:rPr>
            <a:t>Дутчак</a:t>
          </a:r>
          <a:r>
            <a:rPr lang="uk-UA" sz="2800" kern="1200" dirty="0" smtClean="0">
              <a:solidFill>
                <a:srgbClr val="FF0000"/>
              </a:solidFill>
            </a:rPr>
            <a:t> Петро – </a:t>
          </a:r>
          <a:r>
            <a:rPr lang="uk-UA" sz="2800" kern="1200" dirty="0" err="1" smtClean="0">
              <a:solidFill>
                <a:srgbClr val="FF0000"/>
              </a:solidFill>
            </a:rPr>
            <a:t>“Основи</a:t>
          </a:r>
          <a:r>
            <a:rPr lang="uk-UA" sz="2800" kern="1200" dirty="0" smtClean="0">
              <a:solidFill>
                <a:srgbClr val="FF0000"/>
              </a:solidFill>
            </a:rPr>
            <a:t> наукових </a:t>
          </a:r>
          <a:r>
            <a:rPr lang="uk-UA" sz="2800" kern="1200" dirty="0" err="1" smtClean="0">
              <a:solidFill>
                <a:srgbClr val="FF0000"/>
              </a:solidFill>
            </a:rPr>
            <a:t>досліджень”</a:t>
          </a:r>
          <a:r>
            <a:rPr lang="uk-UA" sz="2800" kern="1200" dirty="0" smtClean="0">
              <a:solidFill>
                <a:srgbClr val="FF0000"/>
              </a:solidFill>
            </a:rPr>
            <a:t>;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</a:rPr>
            <a:t>Г-31 – Кузьмович Іванна – </a:t>
          </a:r>
          <a:r>
            <a:rPr lang="uk-UA" sz="2800" kern="1200" dirty="0" err="1" smtClean="0">
              <a:solidFill>
                <a:srgbClr val="FF0000"/>
              </a:solidFill>
            </a:rPr>
            <a:t>“Філософія”</a:t>
          </a:r>
          <a:r>
            <a:rPr lang="uk-UA" sz="2800" kern="1200" dirty="0" smtClean="0">
              <a:solidFill>
                <a:srgbClr val="FF0000"/>
              </a:solidFill>
            </a:rPr>
            <a:t>;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</a:rPr>
            <a:t>ЛГ-31 – </a:t>
          </a:r>
          <a:r>
            <a:rPr lang="uk-UA" sz="2800" kern="1200" dirty="0" err="1" smtClean="0">
              <a:solidFill>
                <a:srgbClr val="FF0000"/>
              </a:solidFill>
            </a:rPr>
            <a:t>Галай</a:t>
          </a:r>
          <a:r>
            <a:rPr lang="uk-UA" sz="2800" kern="1200" dirty="0" smtClean="0">
              <a:solidFill>
                <a:srgbClr val="FF0000"/>
              </a:solidFill>
            </a:rPr>
            <a:t> Денис – </a:t>
          </a:r>
          <a:r>
            <a:rPr lang="uk-UA" sz="2800" kern="1200" dirty="0" err="1" smtClean="0">
              <a:solidFill>
                <a:srgbClr val="FF0000"/>
              </a:solidFill>
            </a:rPr>
            <a:t>“Філософія”</a:t>
          </a:r>
          <a:r>
            <a:rPr lang="uk-UA" sz="2800" kern="1200" dirty="0" smtClean="0">
              <a:solidFill>
                <a:srgbClr val="FF0000"/>
              </a:solidFill>
            </a:rPr>
            <a:t>;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>
              <a:solidFill>
                <a:srgbClr val="FF0000"/>
              </a:solidFill>
            </a:rPr>
            <a:t>СОБ</a:t>
          </a:r>
          <a:r>
            <a:rPr lang="uk-UA" sz="2800" kern="1200" dirty="0" smtClean="0">
              <a:solidFill>
                <a:srgbClr val="FF0000"/>
              </a:solidFill>
            </a:rPr>
            <a:t>-21 – </a:t>
          </a:r>
          <a:r>
            <a:rPr lang="uk-UA" sz="2800" kern="1200" dirty="0" err="1" smtClean="0">
              <a:solidFill>
                <a:srgbClr val="FF0000"/>
              </a:solidFill>
            </a:rPr>
            <a:t>Гулима</a:t>
          </a:r>
          <a:r>
            <a:rPr lang="uk-UA" sz="2800" kern="1200" dirty="0" smtClean="0">
              <a:solidFill>
                <a:srgbClr val="FF0000"/>
              </a:solidFill>
            </a:rPr>
            <a:t> Олеся – </a:t>
          </a:r>
          <a:r>
            <a:rPr lang="uk-UA" sz="2800" kern="1200" dirty="0" err="1" smtClean="0">
              <a:solidFill>
                <a:srgbClr val="FF0000"/>
              </a:solidFill>
            </a:rPr>
            <a:t>“Хімія</a:t>
          </a:r>
          <a:r>
            <a:rPr lang="uk-UA" sz="2800" kern="1200" dirty="0" smtClean="0">
              <a:solidFill>
                <a:srgbClr val="FF0000"/>
              </a:solidFill>
            </a:rPr>
            <a:t> </a:t>
          </a:r>
          <a:r>
            <a:rPr lang="uk-UA" sz="2800" kern="1200" dirty="0" err="1" smtClean="0">
              <a:solidFill>
                <a:srgbClr val="FF0000"/>
              </a:solidFill>
            </a:rPr>
            <a:t>органічна”</a:t>
          </a:r>
          <a:r>
            <a:rPr lang="uk-UA" sz="2800" kern="1200" dirty="0" smtClean="0">
              <a:solidFill>
                <a:srgbClr val="FF0000"/>
              </a:solidFill>
            </a:rPr>
            <a:t>.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solidFill>
              <a:schemeClr val="bg1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>
            <a:solidFill>
              <a:schemeClr val="bg1"/>
            </a:solidFill>
          </a:endParaRPr>
        </a:p>
      </dsp:txBody>
      <dsp:txXfrm>
        <a:off x="2009" y="72025"/>
        <a:ext cx="8227590" cy="5904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00451"/>
            <a:ext cx="2806080" cy="2806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Аналіз успішності студентів Факультету природничих наук (осінньо-зимовий семестр 20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509120"/>
            <a:ext cx="4320480" cy="1728192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042676286"/>
              </p:ext>
            </p:extLst>
          </p:nvPr>
        </p:nvGraphicFramePr>
        <p:xfrm>
          <a:off x="457200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Кількість студентів заочної форми навчання, які здавали зимову сесію 223 (2021-2022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.), 295 (2020-2021н.р.) 437 (19-20рр.),</a:t>
            </a: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latin typeface="Times New Roman" pitchFamily="18" charset="0"/>
                <a:cs typeface="Times New Roman" pitchFamily="18" charset="0"/>
              </a:rPr>
              <a:t>(505(18-19рр.)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3566494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Аналіз здачі заліково-екзаменаційної сесії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Студенти-відмінники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107784072"/>
              </p:ext>
            </p:extLst>
          </p:nvPr>
        </p:nvGraphicFramePr>
        <p:xfrm>
          <a:off x="323529" y="2132856"/>
          <a:ext cx="4180210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54975759"/>
              </p:ext>
            </p:extLst>
          </p:nvPr>
        </p:nvGraphicFramePr>
        <p:xfrm>
          <a:off x="4640262" y="2204864"/>
          <a:ext cx="4252217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складали сесію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“відмінно”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“добре”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995732944"/>
              </p:ext>
            </p:extLst>
          </p:nvPr>
        </p:nvGraphicFramePr>
        <p:xfrm>
          <a:off x="179512" y="1628800"/>
          <a:ext cx="4324226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910694278"/>
              </p:ext>
            </p:extLst>
          </p:nvPr>
        </p:nvGraphicFramePr>
        <p:xfrm>
          <a:off x="4644008" y="1556792"/>
          <a:ext cx="425221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здавали сесію 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“відмінно”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“добре”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“задовільно”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04897673"/>
              </p:ext>
            </p:extLst>
          </p:nvPr>
        </p:nvGraphicFramePr>
        <p:xfrm>
          <a:off x="251521" y="2132856"/>
          <a:ext cx="425221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979564969"/>
              </p:ext>
            </p:extLst>
          </p:nvPr>
        </p:nvGraphicFramePr>
        <p:xfrm>
          <a:off x="4427984" y="2204864"/>
          <a:ext cx="47160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здавали сесію 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“задовільно”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503865555"/>
              </p:ext>
            </p:extLst>
          </p:nvPr>
        </p:nvGraphicFramePr>
        <p:xfrm>
          <a:off x="0" y="2204864"/>
          <a:ext cx="464400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2976073"/>
              </p:ext>
            </p:extLst>
          </p:nvPr>
        </p:nvGraphicFramePr>
        <p:xfrm>
          <a:off x="4499992" y="2132856"/>
          <a:ext cx="464400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здавали сесію 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“незадовільно”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503865555"/>
              </p:ext>
            </p:extLst>
          </p:nvPr>
        </p:nvGraphicFramePr>
        <p:xfrm>
          <a:off x="0" y="2204864"/>
          <a:ext cx="464400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2976073"/>
              </p:ext>
            </p:extLst>
          </p:nvPr>
        </p:nvGraphicFramePr>
        <p:xfrm>
          <a:off x="4499992" y="2132856"/>
          <a:ext cx="464400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Успішність та якість здачі заліково-екзаменаційної сесії студентами заочної форми навчання Факультету природничих наук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96921835"/>
              </p:ext>
            </p:extLst>
          </p:nvPr>
        </p:nvGraphicFramePr>
        <p:xfrm>
          <a:off x="467545" y="2204864"/>
          <a:ext cx="43924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146465539"/>
              </p:ext>
            </p:extLst>
          </p:nvPr>
        </p:nvGraphicFramePr>
        <p:xfrm>
          <a:off x="4427984" y="2204864"/>
          <a:ext cx="4536504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04864" y="2924944"/>
            <a:ext cx="8229600" cy="7762874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8136904" cy="4702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неуспішність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відраховано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студента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заочної форми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навчання:</a:t>
            </a:r>
          </a:p>
          <a:p>
            <a:pPr marL="457200" indent="-457200" algn="ctr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Гуменюк Назар (</a:t>
            </a:r>
            <a:r>
              <a:rPr lang="uk-UA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(з)-31);</a:t>
            </a:r>
          </a:p>
          <a:p>
            <a:pPr marL="457200" indent="-457200" algn="ctr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Рибчук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Василь (БЛД(з)-31).</a:t>
            </a:r>
            <a:endParaRPr lang="uk-UA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uk-UA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повторний курс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рекомендовано жодного студента.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uk-UA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невиконання умов договору не відраховано жодного студента.</a:t>
            </a:r>
            <a:endParaRPr lang="uk-UA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612068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поновилось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студента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2 семестр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(2020-2021 н.р.);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2019-2020 н.р.).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Кількість студентів денної форми навчання, які здавали зимову сесію 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(585), у </a:t>
            </a:r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uk-UA" sz="2800" b="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(575), у </a:t>
            </a:r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uk-UA" sz="2800" b="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(666), </a:t>
            </a:r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у 2018-2019 </a:t>
            </a:r>
            <a:r>
              <a:rPr lang="uk-UA" sz="2800" b="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(747)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6420473"/>
              </p:ext>
            </p:extLst>
          </p:nvPr>
        </p:nvGraphicFramePr>
        <p:xfrm>
          <a:off x="179512" y="1556792"/>
          <a:ext cx="8784976" cy="528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66247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Підсумок: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Успішність 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98,6 %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 98,2%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49,4 %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 52,3%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Відраховано з числа студентів 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10 ст.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.), 2 ст.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Рекомендовані для повторного вивчення дисципліни 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5 ст.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ст. денного відділення змінено форму фінансування навчання.</a:t>
            </a: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Аналіз здачі заліково-екзаменаційної сесії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Студенти-відмінники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94760252"/>
              </p:ext>
            </p:extLst>
          </p:nvPr>
        </p:nvGraphicFramePr>
        <p:xfrm>
          <a:off x="866775" y="2489200"/>
          <a:ext cx="3636963" cy="396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869902248"/>
              </p:ext>
            </p:extLst>
          </p:nvPr>
        </p:nvGraphicFramePr>
        <p:xfrm>
          <a:off x="4648200" y="2132856"/>
          <a:ext cx="4495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Кількість та % студентів, які здавали сесію на </a:t>
            </a:r>
            <a:r>
              <a:rPr lang="uk-UA" dirty="0" err="1" smtClean="0"/>
              <a:t>“відмінно”</a:t>
            </a:r>
            <a:r>
              <a:rPr lang="uk-UA" dirty="0" smtClean="0"/>
              <a:t> і </a:t>
            </a:r>
            <a:r>
              <a:rPr lang="uk-UA" dirty="0" err="1" smtClean="0"/>
              <a:t>“добре”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861256853"/>
              </p:ext>
            </p:extLst>
          </p:nvPr>
        </p:nvGraphicFramePr>
        <p:xfrm>
          <a:off x="457200" y="2132856"/>
          <a:ext cx="418680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037631579"/>
              </p:ext>
            </p:extLst>
          </p:nvPr>
        </p:nvGraphicFramePr>
        <p:xfrm>
          <a:off x="4648200" y="2276872"/>
          <a:ext cx="4244280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21983" cy="709865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здавали сесію на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“відмінно”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“добре”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“задовільно”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417112324"/>
              </p:ext>
            </p:extLst>
          </p:nvPr>
        </p:nvGraphicFramePr>
        <p:xfrm>
          <a:off x="395536" y="1628800"/>
          <a:ext cx="403860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817812050"/>
              </p:ext>
            </p:extLst>
          </p:nvPr>
        </p:nvGraphicFramePr>
        <p:xfrm>
          <a:off x="4644008" y="1700808"/>
          <a:ext cx="4244280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здавали сесію 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“незадовільно”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697429055"/>
              </p:ext>
            </p:extLst>
          </p:nvPr>
        </p:nvGraphicFramePr>
        <p:xfrm>
          <a:off x="539553" y="2132856"/>
          <a:ext cx="396418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368004216"/>
              </p:ext>
            </p:extLst>
          </p:nvPr>
        </p:nvGraphicFramePr>
        <p:xfrm>
          <a:off x="4648200" y="2276872"/>
          <a:ext cx="431628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Успішність та якість здачі заліково-екзаменаційної сесії студентами денної форми навчання Факультету природничих наук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96040180"/>
              </p:ext>
            </p:extLst>
          </p:nvPr>
        </p:nvGraphicFramePr>
        <p:xfrm>
          <a:off x="395537" y="2489200"/>
          <a:ext cx="4108202" cy="425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843430030"/>
              </p:ext>
            </p:extLst>
          </p:nvPr>
        </p:nvGraphicFramePr>
        <p:xfrm>
          <a:off x="4427984" y="2276872"/>
          <a:ext cx="4464496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042676286"/>
              </p:ext>
            </p:extLst>
          </p:nvPr>
        </p:nvGraphicFramePr>
        <p:xfrm>
          <a:off x="457200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042676286"/>
              </p:ext>
            </p:extLst>
          </p:nvPr>
        </p:nvGraphicFramePr>
        <p:xfrm>
          <a:off x="457200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он (конференц-зал)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  <a:fontScheme name="Ион (конференц-зал)">
    <a:maj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он (конференц-зал)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Ион (конференц-зал)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  <a:fontScheme name="Ион (конференц-зал)">
    <a:maj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он (конференц-зал)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1201</TotalTime>
  <Words>365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Аналіз успішності студентів Факультету природничих наук (осінньо-зимовий семестр 2021-2022 н.р.)</vt:lpstr>
      <vt:lpstr>Кількість студентів денної форми навчання, які здавали зимову сесію у 2021-2022 н.р. (585), у 2020-2021 н.р. (575), у 2019-2020 н.р. (666), у 2018-2019 н.р. (747) </vt:lpstr>
      <vt:lpstr>Аналіз здачі заліково-екзаменаційної сесії Студенти-відмінники</vt:lpstr>
      <vt:lpstr>Кількість та % студентів, які здавали сесію на “відмінно” і “добре”</vt:lpstr>
      <vt:lpstr>Кількість та % студентів, які здавали сесію на “відмінно”, “добре” і “задовільно”</vt:lpstr>
      <vt:lpstr>Кількість та % студентів, які здавали сесію на “незадовільно”</vt:lpstr>
      <vt:lpstr>Успішність та якість здачі заліково-екзаменаційної сесії студентами денної форми навчання Факультету природничих наук</vt:lpstr>
      <vt:lpstr>Слайд 8</vt:lpstr>
      <vt:lpstr>Слайд 9</vt:lpstr>
      <vt:lpstr>Слайд 10</vt:lpstr>
      <vt:lpstr>Кількість студентів заочної форми навчання, які здавали зимову сесію 223 (2021-2022 н.р.), 295 (2020-2021н.р.) 437 (19-20рр.), (505(18-19рр.)  </vt:lpstr>
      <vt:lpstr>Аналіз здачі заліково-екзаменаційної сесії Студенти-відмінники</vt:lpstr>
      <vt:lpstr>Кількість та % студентів, які складали сесію на “відмінно” і “добре”</vt:lpstr>
      <vt:lpstr>Кількість та % студентів, які здавали сесію на “відмінно”, “добре” та “задовільно”</vt:lpstr>
      <vt:lpstr>Кількість та % студентів, які здавали сесію на “задовільно”</vt:lpstr>
      <vt:lpstr>Кількість та % студентів, які здавали сесію на “незадовільно”</vt:lpstr>
      <vt:lpstr>Успішність та якість здачі заліково-екзаменаційної сесії студентами заочної форми навчання Факультету природничих наук</vt:lpstr>
      <vt:lpstr> </vt:lpstr>
      <vt:lpstr>Не поновилось жодного студента на навчання на 2 семестр 2021-2022 н.р.   3 студентів (2020-2021 н.р.); (8 студентів 2019-2020 н.р.).  </vt:lpstr>
      <vt:lpstr>     Підсумок:    Успішність – 98,6 % (д.в.); 98,2% (з.в.); Якість – 49,4 % (д.в.); 52,3% (з.в.); Відраховано з числа студентів – 10 ст. (д.в.), 2 ст. (з.в.); Рекомендовані для повторного вивчення дисципліни – 5 ст. (д.в.); 8 ст. денного відділення змінено форму фінансування навчання.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успішності студентів Факультету природничих наук (осінньо-зимовий семестр 2018-2019 н.р.</dc:title>
  <cp:lastModifiedBy>Галина</cp:lastModifiedBy>
  <cp:revision>115</cp:revision>
  <dcterms:modified xsi:type="dcterms:W3CDTF">2022-02-17T12:30:59Z</dcterms:modified>
</cp:coreProperties>
</file>